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3" r:id="rId3"/>
  </p:sldMasterIdLst>
  <p:notesMasterIdLst>
    <p:notesMasterId r:id="rId47"/>
  </p:notesMasterIdLst>
  <p:sldIdLst>
    <p:sldId id="256" r:id="rId4"/>
    <p:sldId id="257" r:id="rId5"/>
    <p:sldId id="277" r:id="rId6"/>
    <p:sldId id="258" r:id="rId7"/>
    <p:sldId id="259" r:id="rId8"/>
    <p:sldId id="295" r:id="rId9"/>
    <p:sldId id="279" r:id="rId10"/>
    <p:sldId id="280" r:id="rId11"/>
    <p:sldId id="281" r:id="rId12"/>
    <p:sldId id="282" r:id="rId13"/>
    <p:sldId id="283" r:id="rId14"/>
    <p:sldId id="284" r:id="rId15"/>
    <p:sldId id="285" r:id="rId16"/>
    <p:sldId id="356" r:id="rId17"/>
    <p:sldId id="286" r:id="rId18"/>
    <p:sldId id="287" r:id="rId19"/>
    <p:sldId id="288" r:id="rId20"/>
    <p:sldId id="289" r:id="rId21"/>
    <p:sldId id="354" r:id="rId22"/>
    <p:sldId id="290" r:id="rId23"/>
    <p:sldId id="291" r:id="rId24"/>
    <p:sldId id="292" r:id="rId25"/>
    <p:sldId id="293" r:id="rId26"/>
    <p:sldId id="278" r:id="rId27"/>
    <p:sldId id="260" r:id="rId28"/>
    <p:sldId id="263" r:id="rId29"/>
    <p:sldId id="264" r:id="rId30"/>
    <p:sldId id="266" r:id="rId31"/>
    <p:sldId id="267" r:id="rId32"/>
    <p:sldId id="269" r:id="rId33"/>
    <p:sldId id="271" r:id="rId34"/>
    <p:sldId id="294" r:id="rId35"/>
    <p:sldId id="296" r:id="rId36"/>
    <p:sldId id="344" r:id="rId37"/>
    <p:sldId id="345" r:id="rId38"/>
    <p:sldId id="353" r:id="rId39"/>
    <p:sldId id="340" r:id="rId40"/>
    <p:sldId id="347" r:id="rId41"/>
    <p:sldId id="349" r:id="rId42"/>
    <p:sldId id="350" r:id="rId43"/>
    <p:sldId id="352" r:id="rId44"/>
    <p:sldId id="342" r:id="rId45"/>
    <p:sldId id="275" r:id="rId46"/>
  </p:sldIdLst>
  <p:sldSz cx="9144000" cy="6858000" type="screen4x3"/>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jMsUjHUCtR8jeHLTZPsRbrO6jM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85"/>
  </p:normalViewPr>
  <p:slideViewPr>
    <p:cSldViewPr snapToGrid="0">
      <p:cViewPr varScale="1">
        <p:scale>
          <a:sx n="114" d="100"/>
          <a:sy n="114" d="100"/>
        </p:scale>
        <p:origin x="1560" y="102"/>
      </p:cViewPr>
      <p:guideLst>
        <p:guide orient="horz" pos="2160"/>
        <p:guide pos="2880"/>
      </p:guideLst>
    </p:cSldViewPr>
  </p:slideViewPr>
  <p:notesTextViewPr>
    <p:cViewPr>
      <p:scale>
        <a:sx n="1" d="1"/>
        <a:sy n="1" d="1"/>
      </p:scale>
      <p:origin x="0" y="0"/>
    </p:cViewPr>
  </p:notesTextViewPr>
  <p:sorterViewPr>
    <p:cViewPr>
      <p:scale>
        <a:sx n="100" d="100"/>
        <a:sy n="100" d="100"/>
      </p:scale>
      <p:origin x="0" y="-1368"/>
    </p:cViewPr>
  </p:sorterViewPr>
  <p:notesViewPr>
    <p:cSldViewPr snapToGrid="0">
      <p:cViewPr varScale="1">
        <p:scale>
          <a:sx n="92" d="100"/>
          <a:sy n="92" d="100"/>
        </p:scale>
        <p:origin x="3656"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customschemas.google.com/relationships/presentationmetadata" Target="metadata"/><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7050" cy="469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08438" y="0"/>
            <a:ext cx="3067050" cy="469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3175"/>
            <a:ext cx="3067050" cy="469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3871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842417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056501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906857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543010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941545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764631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147991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704939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90574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were incorporated in 1985 and became a 501 c 3 in 1987. There are almost 1000 affiliates across the US and 62 in California.</a:t>
            </a:r>
            <a:endParaRPr dirty="0"/>
          </a:p>
          <a:p>
            <a:pPr marL="0" lvl="0" indent="0" algn="l" rtl="0">
              <a:spcBef>
                <a:spcPts val="0"/>
              </a:spcBef>
              <a:spcAft>
                <a:spcPts val="0"/>
              </a:spcAft>
              <a:buNone/>
            </a:pPr>
            <a:endParaRPr dirty="0"/>
          </a:p>
        </p:txBody>
      </p:sp>
      <p:sp>
        <p:nvSpPr>
          <p:cNvPr id="93" name="Google Shape;93;p2: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842294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760552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4038471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299128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4288082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our most popular class. Participants learn …. And are very appreciative of the information they garner.</a:t>
            </a:r>
            <a:endParaRPr/>
          </a:p>
        </p:txBody>
      </p:sp>
      <p:sp>
        <p:nvSpPr>
          <p:cNvPr id="144" name="Google Shape;144;p5: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run a number of these groups at various facilities around the County. They usually meet once or twice a week.</a:t>
            </a:r>
            <a:endParaRPr/>
          </a:p>
        </p:txBody>
      </p:sp>
      <p:sp>
        <p:nvSpPr>
          <p:cNvPr id="167" name="Google Shape;167;p8: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9: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Although this program is usually presented in schools, it can be done anywhere.  </a:t>
            </a:r>
            <a:endParaRPr/>
          </a:p>
        </p:txBody>
      </p:sp>
      <p:sp>
        <p:nvSpPr>
          <p:cNvPr id="175" name="Google Shape;175;p9: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1: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Mostly recently, some of our peers gave this presentation at Genentech.</a:t>
            </a:r>
            <a:endParaRPr/>
          </a:p>
        </p:txBody>
      </p:sp>
      <p:sp>
        <p:nvSpPr>
          <p:cNvPr id="191" name="Google Shape;191;p11: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708025" y="4505325"/>
            <a:ext cx="5661025" cy="36877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were incorporated in 1985 and became a 501 c 3 in 1987. There are almost 1000 affiliates across the US and 62 in California.</a:t>
            </a:r>
            <a:endParaRPr/>
          </a:p>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773327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is a very active group at the Rio Vista high school.</a:t>
            </a:r>
            <a:endParaRPr/>
          </a:p>
        </p:txBody>
      </p:sp>
      <p:sp>
        <p:nvSpPr>
          <p:cNvPr id="214" name="Google Shape;214;p1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6: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advocacy group participates in Advocacy Day in Sacramento and meet with local elected officials.</a:t>
            </a:r>
            <a:endParaRPr/>
          </a:p>
        </p:txBody>
      </p:sp>
      <p:sp>
        <p:nvSpPr>
          <p:cNvPr id="230" name="Google Shape;230;p16: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6: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advocacy group participates in Advocacy Day in Sacramento and meet with local elected officials.</a:t>
            </a:r>
            <a:endParaRPr/>
          </a:p>
        </p:txBody>
      </p:sp>
      <p:sp>
        <p:nvSpPr>
          <p:cNvPr id="230" name="Google Shape;230;p16: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807236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6: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advocacy group participates in Advocacy Day in Sacramento and meet with local elected officials.</a:t>
            </a:r>
            <a:endParaRPr/>
          </a:p>
        </p:txBody>
      </p:sp>
      <p:sp>
        <p:nvSpPr>
          <p:cNvPr id="230" name="Google Shape;230;p16: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1348830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48901-CBB5-4088-AC8A-36BBC78ED1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4873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definition</a:t>
            </a:r>
          </a:p>
          <a:p>
            <a:endParaRPr lang="en-US" dirty="0"/>
          </a:p>
          <a:p>
            <a:r>
              <a:rPr lang="en-US" dirty="0"/>
              <a:t>JKZ-Pioneer of mindfulness in the West. Founder of Mindfulness Based Stress Reduction. Touch on more later</a:t>
            </a:r>
          </a:p>
          <a:p>
            <a:endParaRPr lang="en-US" dirty="0"/>
          </a:p>
          <a:p>
            <a:r>
              <a:rPr lang="en-US" dirty="0"/>
              <a:t>2 Main components:</a:t>
            </a:r>
          </a:p>
          <a:p>
            <a:r>
              <a:rPr lang="en-US" dirty="0"/>
              <a:t>Present moment awareness</a:t>
            </a:r>
          </a:p>
          <a:p>
            <a:r>
              <a:rPr lang="en-US" dirty="0"/>
              <a:t>Attitude</a:t>
            </a:r>
            <a:r>
              <a:rPr lang="en-US" baseline="0" dirty="0"/>
              <a:t> of non-judgmental curiosity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48901-CBB5-4088-AC8A-36BBC78ED1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8858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main reasons mindfulness</a:t>
            </a:r>
            <a:r>
              <a:rPr lang="en-US" baseline="0" dirty="0"/>
              <a:t> is entering the mainstream more and more is because of all the research coming out on the benefits.</a:t>
            </a:r>
            <a:endParaRPr lang="en-US" dirty="0"/>
          </a:p>
        </p:txBody>
      </p:sp>
      <p:sp>
        <p:nvSpPr>
          <p:cNvPr id="4" name="Slide Number Placeholder 3"/>
          <p:cNvSpPr>
            <a:spLocks noGrp="1"/>
          </p:cNvSpPr>
          <p:nvPr>
            <p:ph type="sldNum" sz="quarter" idx="10"/>
          </p:nvPr>
        </p:nvSpPr>
        <p:spPr/>
        <p:txBody>
          <a:bodyPr/>
          <a:lstStyle/>
          <a:p>
            <a:fld id="{70F48901-CBB5-4088-AC8A-36BBC78ED1BF}" type="slidenum">
              <a:rPr lang="en-US" smtClean="0"/>
              <a:t>36</a:t>
            </a:fld>
            <a:endParaRPr lang="en-US"/>
          </a:p>
        </p:txBody>
      </p:sp>
    </p:spTree>
    <p:extLst>
      <p:ext uri="{BB962C8B-B14F-4D97-AF65-F5344CB8AC3E}">
        <p14:creationId xmlns:p14="http://schemas.microsoft.com/office/powerpoint/2010/main" val="81933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48901-CBB5-4088-AC8A-36BBC78ED1BF}" type="slidenum">
              <a:rPr lang="en-US" smtClean="0"/>
              <a:t>37</a:t>
            </a:fld>
            <a:endParaRPr lang="en-US"/>
          </a:p>
        </p:txBody>
      </p:sp>
    </p:spTree>
    <p:extLst>
      <p:ext uri="{BB962C8B-B14F-4D97-AF65-F5344CB8AC3E}">
        <p14:creationId xmlns:p14="http://schemas.microsoft.com/office/powerpoint/2010/main" val="14986285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48901-CBB5-4088-AC8A-36BBC78ED1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109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48901-CBB5-4088-AC8A-36BBC78ED1BF}" type="slidenum">
              <a:rPr lang="en-US" smtClean="0"/>
              <a:t>39</a:t>
            </a:fld>
            <a:endParaRPr lang="en-US"/>
          </a:p>
        </p:txBody>
      </p:sp>
    </p:spTree>
    <p:extLst>
      <p:ext uri="{BB962C8B-B14F-4D97-AF65-F5344CB8AC3E}">
        <p14:creationId xmlns:p14="http://schemas.microsoft.com/office/powerpoint/2010/main" val="185344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mission statement has 4 components</a:t>
            </a:r>
            <a:endParaRPr/>
          </a:p>
        </p:txBody>
      </p:sp>
      <p:sp>
        <p:nvSpPr>
          <p:cNvPr id="100" name="Google Shape;100;p3: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F48901-CBB5-4088-AC8A-36BBC78ED1BF}" type="slidenum">
              <a:rPr lang="en-US" smtClean="0"/>
              <a:t>40</a:t>
            </a:fld>
            <a:endParaRPr lang="en-US"/>
          </a:p>
        </p:txBody>
      </p:sp>
    </p:spTree>
    <p:extLst>
      <p:ext uri="{BB962C8B-B14F-4D97-AF65-F5344CB8AC3E}">
        <p14:creationId xmlns:p14="http://schemas.microsoft.com/office/powerpoint/2010/main" val="3623680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48901-CBB5-4088-AC8A-36BBC78ED1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574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F48901-CBB5-4088-AC8A-36BBC78ED1BF}" type="slidenum">
              <a:rPr lang="en-US" smtClean="0"/>
              <a:t>42</a:t>
            </a:fld>
            <a:endParaRPr lang="en-US"/>
          </a:p>
        </p:txBody>
      </p:sp>
    </p:spTree>
    <p:extLst>
      <p:ext uri="{BB962C8B-B14F-4D97-AF65-F5344CB8AC3E}">
        <p14:creationId xmlns:p14="http://schemas.microsoft.com/office/powerpoint/2010/main" val="11603334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0:notes"/>
          <p:cNvSpPr txBox="1">
            <a:spLocks noGrp="1"/>
          </p:cNvSpPr>
          <p:nvPr>
            <p:ph type="body" idx="1"/>
          </p:nvPr>
        </p:nvSpPr>
        <p:spPr>
          <a:xfrm>
            <a:off x="708025" y="4505325"/>
            <a:ext cx="5661025" cy="36877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0: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127735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36890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07297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1431925" y="1169988"/>
            <a:ext cx="421322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708025" y="4505325"/>
            <a:ext cx="5661025" cy="3687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just a list of our programs. I’ll go into more detail about each. The important part is that all our programs are totally free.</a:t>
            </a:r>
            <a:endParaRPr/>
          </a:p>
        </p:txBody>
      </p:sp>
      <p:sp>
        <p:nvSpPr>
          <p:cNvPr id="136" name="Google Shape;136;p4:notes"/>
          <p:cNvSpPr txBox="1">
            <a:spLocks noGrp="1"/>
          </p:cNvSpPr>
          <p:nvPr>
            <p:ph type="sldNum" idx="12"/>
          </p:nvPr>
        </p:nvSpPr>
        <p:spPr>
          <a:xfrm>
            <a:off x="4008438" y="8893175"/>
            <a:ext cx="3067050" cy="469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302349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gradFill>
          <a:gsLst>
            <a:gs pos="0">
              <a:schemeClr val="lt1"/>
            </a:gs>
            <a:gs pos="24000">
              <a:schemeClr val="lt1"/>
            </a:gs>
            <a:gs pos="100000">
              <a:srgbClr val="8CB3E3"/>
            </a:gs>
          </a:gsLst>
          <a:lin ang="5400000" scaled="0"/>
        </a:gradFill>
        <a:effectLst/>
      </p:bgPr>
    </p:bg>
    <p:spTree>
      <p:nvGrpSpPr>
        <p:cNvPr id="1" name="Shape 15"/>
        <p:cNvGrpSpPr/>
        <p:nvPr/>
      </p:nvGrpSpPr>
      <p:grpSpPr>
        <a:xfrm>
          <a:off x="0" y="0"/>
          <a:ext cx="0" cy="0"/>
          <a:chOff x="0" y="0"/>
          <a:chExt cx="0" cy="0"/>
        </a:xfrm>
      </p:grpSpPr>
      <p:sp>
        <p:nvSpPr>
          <p:cNvPr id="16" name="Google Shape;1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8" name="Google Shape;1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1" name="Google Shape;8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FD19-2655-D842-9873-81985351EF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B15691-BB54-CD43-AC0B-53EC31AA330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34E989-F5BE-174F-8A94-A871DEC45090}"/>
              </a:ext>
            </a:extLst>
          </p:cNvPr>
          <p:cNvSpPr>
            <a:spLocks noGrp="1"/>
          </p:cNvSpPr>
          <p:nvPr>
            <p:ph type="dt" sz="half" idx="10"/>
          </p:nvPr>
        </p:nvSpPr>
        <p:spPr/>
        <p:txBody>
          <a:bodyPr/>
          <a:lstStyle/>
          <a:p>
            <a:fld id="{EEC0F389-54CD-7449-A494-491934E4D3DA}" type="datetimeFigureOut">
              <a:rPr lang="en-US" smtClean="0"/>
              <a:t>11/5/2020</a:t>
            </a:fld>
            <a:endParaRPr lang="en-US"/>
          </a:p>
        </p:txBody>
      </p:sp>
      <p:sp>
        <p:nvSpPr>
          <p:cNvPr id="5" name="Footer Placeholder 4">
            <a:extLst>
              <a:ext uri="{FF2B5EF4-FFF2-40B4-BE49-F238E27FC236}">
                <a16:creationId xmlns:a16="http://schemas.microsoft.com/office/drawing/2014/main" id="{96644CD7-315E-4944-99C1-E75DAAB85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301DB-E2B5-C440-A9F9-F92174C0095A}"/>
              </a:ext>
            </a:extLst>
          </p:cNvPr>
          <p:cNvSpPr>
            <a:spLocks noGrp="1"/>
          </p:cNvSpPr>
          <p:nvPr>
            <p:ph type="sldNum" sz="quarter" idx="12"/>
          </p:nvPr>
        </p:nvSpPr>
        <p:spPr/>
        <p:txBody>
          <a:bodyPr/>
          <a:lstStyle/>
          <a:p>
            <a:fld id="{7C019DC1-732D-4B48-BE59-BA0E469E2A97}" type="slidenum">
              <a:rPr lang="en-US" smtClean="0"/>
              <a:t>‹#›</a:t>
            </a:fld>
            <a:endParaRPr lang="en-US"/>
          </a:p>
        </p:txBody>
      </p:sp>
    </p:spTree>
    <p:extLst>
      <p:ext uri="{BB962C8B-B14F-4D97-AF65-F5344CB8AC3E}">
        <p14:creationId xmlns:p14="http://schemas.microsoft.com/office/powerpoint/2010/main" val="3183700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54AD7-E9F4-8C4B-81B0-BF590A3131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BC93B2-0322-7743-923C-19C6DC4456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F3E37D-809A-BE46-8DB1-82BCB6DABB21}"/>
              </a:ext>
            </a:extLst>
          </p:cNvPr>
          <p:cNvSpPr>
            <a:spLocks noGrp="1"/>
          </p:cNvSpPr>
          <p:nvPr>
            <p:ph type="dt" sz="half" idx="10"/>
          </p:nvPr>
        </p:nvSpPr>
        <p:spPr/>
        <p:txBody>
          <a:bodyPr/>
          <a:lstStyle/>
          <a:p>
            <a:fld id="{EEC0F389-54CD-7449-A494-491934E4D3DA}" type="datetimeFigureOut">
              <a:rPr lang="en-US" smtClean="0"/>
              <a:t>11/5/2020</a:t>
            </a:fld>
            <a:endParaRPr lang="en-US"/>
          </a:p>
        </p:txBody>
      </p:sp>
      <p:sp>
        <p:nvSpPr>
          <p:cNvPr id="5" name="Footer Placeholder 4">
            <a:extLst>
              <a:ext uri="{FF2B5EF4-FFF2-40B4-BE49-F238E27FC236}">
                <a16:creationId xmlns:a16="http://schemas.microsoft.com/office/drawing/2014/main" id="{C7F3384B-C9B8-C141-863E-596F70FB7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E354F-2F08-3641-82E0-0951E5C4A487}"/>
              </a:ext>
            </a:extLst>
          </p:cNvPr>
          <p:cNvSpPr>
            <a:spLocks noGrp="1"/>
          </p:cNvSpPr>
          <p:nvPr>
            <p:ph type="sldNum" sz="quarter" idx="12"/>
          </p:nvPr>
        </p:nvSpPr>
        <p:spPr/>
        <p:txBody>
          <a:bodyPr/>
          <a:lstStyle/>
          <a:p>
            <a:fld id="{7C019DC1-732D-4B48-BE59-BA0E469E2A97}" type="slidenum">
              <a:rPr lang="en-US" smtClean="0"/>
              <a:t>‹#›</a:t>
            </a:fld>
            <a:endParaRPr lang="en-US"/>
          </a:p>
        </p:txBody>
      </p:sp>
    </p:spTree>
    <p:extLst>
      <p:ext uri="{BB962C8B-B14F-4D97-AF65-F5344CB8AC3E}">
        <p14:creationId xmlns:p14="http://schemas.microsoft.com/office/powerpoint/2010/main" val="719888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19FD-32E5-6645-A976-43FFA0950CB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7C24C7-CD1F-BC4D-BC50-A1C7A882A38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0B28AC-72C7-2840-BEEA-93BBCDC65195}"/>
              </a:ext>
            </a:extLst>
          </p:cNvPr>
          <p:cNvSpPr>
            <a:spLocks noGrp="1"/>
          </p:cNvSpPr>
          <p:nvPr>
            <p:ph type="dt" sz="half" idx="10"/>
          </p:nvPr>
        </p:nvSpPr>
        <p:spPr/>
        <p:txBody>
          <a:bodyPr/>
          <a:lstStyle/>
          <a:p>
            <a:fld id="{EEC0F389-54CD-7449-A494-491934E4D3DA}" type="datetimeFigureOut">
              <a:rPr lang="en-US" smtClean="0"/>
              <a:t>11/5/2020</a:t>
            </a:fld>
            <a:endParaRPr lang="en-US"/>
          </a:p>
        </p:txBody>
      </p:sp>
      <p:sp>
        <p:nvSpPr>
          <p:cNvPr id="5" name="Footer Placeholder 4">
            <a:extLst>
              <a:ext uri="{FF2B5EF4-FFF2-40B4-BE49-F238E27FC236}">
                <a16:creationId xmlns:a16="http://schemas.microsoft.com/office/drawing/2014/main" id="{B6B1DA94-4077-5D41-90EF-8BF95B47F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98C9D-8490-F845-9DD0-0E43DD71EEE1}"/>
              </a:ext>
            </a:extLst>
          </p:cNvPr>
          <p:cNvSpPr>
            <a:spLocks noGrp="1"/>
          </p:cNvSpPr>
          <p:nvPr>
            <p:ph type="sldNum" sz="quarter" idx="12"/>
          </p:nvPr>
        </p:nvSpPr>
        <p:spPr/>
        <p:txBody>
          <a:bodyPr/>
          <a:lstStyle/>
          <a:p>
            <a:fld id="{7C019DC1-732D-4B48-BE59-BA0E469E2A97}" type="slidenum">
              <a:rPr lang="en-US" smtClean="0"/>
              <a:t>‹#›</a:t>
            </a:fld>
            <a:endParaRPr lang="en-US"/>
          </a:p>
        </p:txBody>
      </p:sp>
    </p:spTree>
    <p:extLst>
      <p:ext uri="{BB962C8B-B14F-4D97-AF65-F5344CB8AC3E}">
        <p14:creationId xmlns:p14="http://schemas.microsoft.com/office/powerpoint/2010/main" val="1250488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81798-7C73-F14D-9472-966E94F57A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82C125-F3F5-A240-9DC1-64B69098EFFE}"/>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AAAC76-FDAA-9848-AEA1-B0EF16E43289}"/>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1F7F1-9EBC-3043-97EE-81680011EB28}"/>
              </a:ext>
            </a:extLst>
          </p:cNvPr>
          <p:cNvSpPr>
            <a:spLocks noGrp="1"/>
          </p:cNvSpPr>
          <p:nvPr>
            <p:ph type="dt" sz="half" idx="10"/>
          </p:nvPr>
        </p:nvSpPr>
        <p:spPr/>
        <p:txBody>
          <a:bodyPr/>
          <a:lstStyle/>
          <a:p>
            <a:fld id="{EEC0F389-54CD-7449-A494-491934E4D3DA}" type="datetimeFigureOut">
              <a:rPr lang="en-US" smtClean="0"/>
              <a:t>11/5/2020</a:t>
            </a:fld>
            <a:endParaRPr lang="en-US"/>
          </a:p>
        </p:txBody>
      </p:sp>
      <p:sp>
        <p:nvSpPr>
          <p:cNvPr id="6" name="Footer Placeholder 5">
            <a:extLst>
              <a:ext uri="{FF2B5EF4-FFF2-40B4-BE49-F238E27FC236}">
                <a16:creationId xmlns:a16="http://schemas.microsoft.com/office/drawing/2014/main" id="{84CF1657-22BC-6245-85E6-D8BE9C660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96474-D25B-0E47-B4EB-F703C727904C}"/>
              </a:ext>
            </a:extLst>
          </p:cNvPr>
          <p:cNvSpPr>
            <a:spLocks noGrp="1"/>
          </p:cNvSpPr>
          <p:nvPr>
            <p:ph type="sldNum" sz="quarter" idx="12"/>
          </p:nvPr>
        </p:nvSpPr>
        <p:spPr/>
        <p:txBody>
          <a:bodyPr/>
          <a:lstStyle/>
          <a:p>
            <a:fld id="{7C019DC1-732D-4B48-BE59-BA0E469E2A97}" type="slidenum">
              <a:rPr lang="en-US" smtClean="0"/>
              <a:t>‹#›</a:t>
            </a:fld>
            <a:endParaRPr lang="en-US"/>
          </a:p>
        </p:txBody>
      </p:sp>
    </p:spTree>
    <p:extLst>
      <p:ext uri="{BB962C8B-B14F-4D97-AF65-F5344CB8AC3E}">
        <p14:creationId xmlns:p14="http://schemas.microsoft.com/office/powerpoint/2010/main" val="3442779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E9513-E8ED-A54B-921F-6B6AE1BDA61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9639F9-C7DE-244E-8C3F-E1BC63482BC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B3F6F7-F19C-A640-8D9E-0B2D051333D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306F8B-BB23-A047-9D1D-05AE8BD035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D9AC04-9509-024E-BBC1-0EB355B917C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547BCA-14B2-5A40-B47C-6E0F7CEE89C7}"/>
              </a:ext>
            </a:extLst>
          </p:cNvPr>
          <p:cNvSpPr>
            <a:spLocks noGrp="1"/>
          </p:cNvSpPr>
          <p:nvPr>
            <p:ph type="dt" sz="half" idx="10"/>
          </p:nvPr>
        </p:nvSpPr>
        <p:spPr/>
        <p:txBody>
          <a:bodyPr/>
          <a:lstStyle/>
          <a:p>
            <a:fld id="{EEC0F389-54CD-7449-A494-491934E4D3DA}" type="datetimeFigureOut">
              <a:rPr lang="en-US" smtClean="0"/>
              <a:t>11/5/2020</a:t>
            </a:fld>
            <a:endParaRPr lang="en-US"/>
          </a:p>
        </p:txBody>
      </p:sp>
      <p:sp>
        <p:nvSpPr>
          <p:cNvPr id="8" name="Footer Placeholder 7">
            <a:extLst>
              <a:ext uri="{FF2B5EF4-FFF2-40B4-BE49-F238E27FC236}">
                <a16:creationId xmlns:a16="http://schemas.microsoft.com/office/drawing/2014/main" id="{F64B8114-93F2-9E44-A74E-49F6F69508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B53CD2-F5E7-EB48-866A-333BB8E80F2A}"/>
              </a:ext>
            </a:extLst>
          </p:cNvPr>
          <p:cNvSpPr>
            <a:spLocks noGrp="1"/>
          </p:cNvSpPr>
          <p:nvPr>
            <p:ph type="sldNum" sz="quarter" idx="12"/>
          </p:nvPr>
        </p:nvSpPr>
        <p:spPr/>
        <p:txBody>
          <a:bodyPr/>
          <a:lstStyle/>
          <a:p>
            <a:fld id="{7C019DC1-732D-4B48-BE59-BA0E469E2A97}" type="slidenum">
              <a:rPr lang="en-US" smtClean="0"/>
              <a:t>‹#›</a:t>
            </a:fld>
            <a:endParaRPr lang="en-US"/>
          </a:p>
        </p:txBody>
      </p:sp>
    </p:spTree>
    <p:extLst>
      <p:ext uri="{BB962C8B-B14F-4D97-AF65-F5344CB8AC3E}">
        <p14:creationId xmlns:p14="http://schemas.microsoft.com/office/powerpoint/2010/main" val="468838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A62CB-8188-6F4B-B246-BDEB84ED88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529FAE-AF4E-384F-942B-552570D3B9AC}"/>
              </a:ext>
            </a:extLst>
          </p:cNvPr>
          <p:cNvSpPr>
            <a:spLocks noGrp="1"/>
          </p:cNvSpPr>
          <p:nvPr>
            <p:ph type="dt" sz="half" idx="10"/>
          </p:nvPr>
        </p:nvSpPr>
        <p:spPr/>
        <p:txBody>
          <a:bodyPr/>
          <a:lstStyle/>
          <a:p>
            <a:fld id="{EEC0F389-54CD-7449-A494-491934E4D3DA}" type="datetimeFigureOut">
              <a:rPr lang="en-US" smtClean="0"/>
              <a:t>11/5/2020</a:t>
            </a:fld>
            <a:endParaRPr lang="en-US"/>
          </a:p>
        </p:txBody>
      </p:sp>
      <p:sp>
        <p:nvSpPr>
          <p:cNvPr id="4" name="Footer Placeholder 3">
            <a:extLst>
              <a:ext uri="{FF2B5EF4-FFF2-40B4-BE49-F238E27FC236}">
                <a16:creationId xmlns:a16="http://schemas.microsoft.com/office/drawing/2014/main" id="{7C405B4F-4A4F-F640-8C1F-0754109939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2842B-AE2C-E94B-9BB9-49FABD10CE63}"/>
              </a:ext>
            </a:extLst>
          </p:cNvPr>
          <p:cNvSpPr>
            <a:spLocks noGrp="1"/>
          </p:cNvSpPr>
          <p:nvPr>
            <p:ph type="sldNum" sz="quarter" idx="12"/>
          </p:nvPr>
        </p:nvSpPr>
        <p:spPr/>
        <p:txBody>
          <a:bodyPr/>
          <a:lstStyle/>
          <a:p>
            <a:fld id="{7C019DC1-732D-4B48-BE59-BA0E469E2A97}" type="slidenum">
              <a:rPr lang="en-US" smtClean="0"/>
              <a:t>‹#›</a:t>
            </a:fld>
            <a:endParaRPr lang="en-US"/>
          </a:p>
        </p:txBody>
      </p:sp>
    </p:spTree>
    <p:extLst>
      <p:ext uri="{BB962C8B-B14F-4D97-AF65-F5344CB8AC3E}">
        <p14:creationId xmlns:p14="http://schemas.microsoft.com/office/powerpoint/2010/main" val="1993069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E0C97A-3DD0-A944-9E82-49D35AFC99E3}"/>
              </a:ext>
            </a:extLst>
          </p:cNvPr>
          <p:cNvSpPr>
            <a:spLocks noGrp="1"/>
          </p:cNvSpPr>
          <p:nvPr>
            <p:ph type="dt" sz="half" idx="10"/>
          </p:nvPr>
        </p:nvSpPr>
        <p:spPr/>
        <p:txBody>
          <a:bodyPr/>
          <a:lstStyle/>
          <a:p>
            <a:fld id="{EEC0F389-54CD-7449-A494-491934E4D3DA}" type="datetimeFigureOut">
              <a:rPr lang="en-US" smtClean="0"/>
              <a:t>11/5/2020</a:t>
            </a:fld>
            <a:endParaRPr lang="en-US"/>
          </a:p>
        </p:txBody>
      </p:sp>
      <p:sp>
        <p:nvSpPr>
          <p:cNvPr id="3" name="Footer Placeholder 2">
            <a:extLst>
              <a:ext uri="{FF2B5EF4-FFF2-40B4-BE49-F238E27FC236}">
                <a16:creationId xmlns:a16="http://schemas.microsoft.com/office/drawing/2014/main" id="{53A6771F-886D-3E45-B50C-BD53A406A5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D5B8E8-F3BF-3548-86B1-7A905E670C08}"/>
              </a:ext>
            </a:extLst>
          </p:cNvPr>
          <p:cNvSpPr>
            <a:spLocks noGrp="1"/>
          </p:cNvSpPr>
          <p:nvPr>
            <p:ph type="sldNum" sz="quarter" idx="12"/>
          </p:nvPr>
        </p:nvSpPr>
        <p:spPr/>
        <p:txBody>
          <a:bodyPr/>
          <a:lstStyle/>
          <a:p>
            <a:fld id="{7C019DC1-732D-4B48-BE59-BA0E469E2A97}" type="slidenum">
              <a:rPr lang="en-US" smtClean="0"/>
              <a:t>‹#›</a:t>
            </a:fld>
            <a:endParaRPr lang="en-US"/>
          </a:p>
        </p:txBody>
      </p:sp>
    </p:spTree>
    <p:extLst>
      <p:ext uri="{BB962C8B-B14F-4D97-AF65-F5344CB8AC3E}">
        <p14:creationId xmlns:p14="http://schemas.microsoft.com/office/powerpoint/2010/main" val="376146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376A-262C-4844-9E74-48B269B9C46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AC1893-E112-BB49-B09A-DA9CD59CDED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9DF68D-6661-0A45-B385-28994FCDE9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D0C819-41F3-BE47-95C9-0F1A8C25DE5C}"/>
              </a:ext>
            </a:extLst>
          </p:cNvPr>
          <p:cNvSpPr>
            <a:spLocks noGrp="1"/>
          </p:cNvSpPr>
          <p:nvPr>
            <p:ph type="dt" sz="half" idx="10"/>
          </p:nvPr>
        </p:nvSpPr>
        <p:spPr/>
        <p:txBody>
          <a:bodyPr/>
          <a:lstStyle/>
          <a:p>
            <a:fld id="{EEC0F389-54CD-7449-A494-491934E4D3DA}" type="datetimeFigureOut">
              <a:rPr lang="en-US" smtClean="0"/>
              <a:t>11/5/2020</a:t>
            </a:fld>
            <a:endParaRPr lang="en-US"/>
          </a:p>
        </p:txBody>
      </p:sp>
      <p:sp>
        <p:nvSpPr>
          <p:cNvPr id="6" name="Footer Placeholder 5">
            <a:extLst>
              <a:ext uri="{FF2B5EF4-FFF2-40B4-BE49-F238E27FC236}">
                <a16:creationId xmlns:a16="http://schemas.microsoft.com/office/drawing/2014/main" id="{A6B4A4DF-0A28-1943-A37F-D5F3A74E99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E505FA-FC5F-F94F-A4AF-EB2A24AA9670}"/>
              </a:ext>
            </a:extLst>
          </p:cNvPr>
          <p:cNvSpPr>
            <a:spLocks noGrp="1"/>
          </p:cNvSpPr>
          <p:nvPr>
            <p:ph type="sldNum" sz="quarter" idx="12"/>
          </p:nvPr>
        </p:nvSpPr>
        <p:spPr/>
        <p:txBody>
          <a:bodyPr/>
          <a:lstStyle/>
          <a:p>
            <a:fld id="{7C019DC1-732D-4B48-BE59-BA0E469E2A97}" type="slidenum">
              <a:rPr lang="en-US" smtClean="0"/>
              <a:t>‹#›</a:t>
            </a:fld>
            <a:endParaRPr lang="en-US"/>
          </a:p>
        </p:txBody>
      </p:sp>
    </p:spTree>
    <p:extLst>
      <p:ext uri="{BB962C8B-B14F-4D97-AF65-F5344CB8AC3E}">
        <p14:creationId xmlns:p14="http://schemas.microsoft.com/office/powerpoint/2010/main" val="601051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FF73-FE49-104B-A2B7-DDF785CBAC9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A653B6-B896-E64E-9222-8299DEF4096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186CC1-C3CB-8247-BE0B-C29B77DB602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4BF58-D584-E449-9F22-E043272EB951}"/>
              </a:ext>
            </a:extLst>
          </p:cNvPr>
          <p:cNvSpPr>
            <a:spLocks noGrp="1"/>
          </p:cNvSpPr>
          <p:nvPr>
            <p:ph type="dt" sz="half" idx="10"/>
          </p:nvPr>
        </p:nvSpPr>
        <p:spPr/>
        <p:txBody>
          <a:bodyPr/>
          <a:lstStyle/>
          <a:p>
            <a:fld id="{EEC0F389-54CD-7449-A494-491934E4D3DA}" type="datetimeFigureOut">
              <a:rPr lang="en-US" smtClean="0"/>
              <a:t>11/5/2020</a:t>
            </a:fld>
            <a:endParaRPr lang="en-US"/>
          </a:p>
        </p:txBody>
      </p:sp>
      <p:sp>
        <p:nvSpPr>
          <p:cNvPr id="6" name="Footer Placeholder 5">
            <a:extLst>
              <a:ext uri="{FF2B5EF4-FFF2-40B4-BE49-F238E27FC236}">
                <a16:creationId xmlns:a16="http://schemas.microsoft.com/office/drawing/2014/main" id="{0B216021-861C-8B4E-9886-39AD632EB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7EEA8D-83B0-8C4D-B06F-17A3DCFE72AF}"/>
              </a:ext>
            </a:extLst>
          </p:cNvPr>
          <p:cNvSpPr>
            <a:spLocks noGrp="1"/>
          </p:cNvSpPr>
          <p:nvPr>
            <p:ph type="sldNum" sz="quarter" idx="12"/>
          </p:nvPr>
        </p:nvSpPr>
        <p:spPr/>
        <p:txBody>
          <a:bodyPr/>
          <a:lstStyle/>
          <a:p>
            <a:fld id="{7C019DC1-732D-4B48-BE59-BA0E469E2A97}" type="slidenum">
              <a:rPr lang="en-US" smtClean="0"/>
              <a:t>‹#›</a:t>
            </a:fld>
            <a:endParaRPr lang="en-US"/>
          </a:p>
        </p:txBody>
      </p:sp>
    </p:spTree>
    <p:extLst>
      <p:ext uri="{BB962C8B-B14F-4D97-AF65-F5344CB8AC3E}">
        <p14:creationId xmlns:p14="http://schemas.microsoft.com/office/powerpoint/2010/main" val="279372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B3B7-4A70-7B44-B11E-FD6200D6F8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8E3225-B740-524A-9549-20E5BA865991}"/>
              </a:ext>
            </a:extLst>
          </p:cNvPr>
          <p:cNvSpPr>
            <a:spLocks noGrp="1"/>
          </p:cNvSpPr>
          <p:nvPr>
            <p:ph type="dt" idx="10"/>
          </p:nvPr>
        </p:nvSpPr>
        <p:spPr/>
        <p:txBody>
          <a:bodyPr/>
          <a:lstStyle/>
          <a:p>
            <a:endParaRPr lang="en-US"/>
          </a:p>
        </p:txBody>
      </p:sp>
      <p:sp>
        <p:nvSpPr>
          <p:cNvPr id="4" name="Footer Placeholder 3">
            <a:extLst>
              <a:ext uri="{FF2B5EF4-FFF2-40B4-BE49-F238E27FC236}">
                <a16:creationId xmlns:a16="http://schemas.microsoft.com/office/drawing/2014/main" id="{A4764867-CE88-7D42-9D0E-70AE17576552}"/>
              </a:ext>
            </a:extLst>
          </p:cNvPr>
          <p:cNvSpPr>
            <a:spLocks noGrp="1"/>
          </p:cNvSpPr>
          <p:nvPr>
            <p:ph type="ftr" idx="11"/>
          </p:nvPr>
        </p:nvSpPr>
        <p:spPr/>
        <p:txBody>
          <a:bodyPr/>
          <a:lstStyle/>
          <a:p>
            <a:endParaRPr lang="en-US"/>
          </a:p>
        </p:txBody>
      </p:sp>
      <p:sp>
        <p:nvSpPr>
          <p:cNvPr id="5" name="Slide Number Placeholder 4">
            <a:extLst>
              <a:ext uri="{FF2B5EF4-FFF2-40B4-BE49-F238E27FC236}">
                <a16:creationId xmlns:a16="http://schemas.microsoft.com/office/drawing/2014/main" id="{9D84424A-8CB8-1543-82BC-390409CC5B4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90695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F4C3D-9AF7-6742-A3BE-793E33CFDC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FAB10F-82D0-6D4F-9F07-29B221D6CD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2A8932-0A9F-6341-B73D-20E21FD34387}"/>
              </a:ext>
            </a:extLst>
          </p:cNvPr>
          <p:cNvSpPr>
            <a:spLocks noGrp="1"/>
          </p:cNvSpPr>
          <p:nvPr>
            <p:ph type="dt" sz="half" idx="10"/>
          </p:nvPr>
        </p:nvSpPr>
        <p:spPr/>
        <p:txBody>
          <a:bodyPr/>
          <a:lstStyle/>
          <a:p>
            <a:fld id="{EEC0F389-54CD-7449-A494-491934E4D3DA}" type="datetimeFigureOut">
              <a:rPr lang="en-US" smtClean="0"/>
              <a:t>11/5/2020</a:t>
            </a:fld>
            <a:endParaRPr lang="en-US"/>
          </a:p>
        </p:txBody>
      </p:sp>
      <p:sp>
        <p:nvSpPr>
          <p:cNvPr id="5" name="Footer Placeholder 4">
            <a:extLst>
              <a:ext uri="{FF2B5EF4-FFF2-40B4-BE49-F238E27FC236}">
                <a16:creationId xmlns:a16="http://schemas.microsoft.com/office/drawing/2014/main" id="{72383427-9924-5844-9F73-164B99AEE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421AD-88F7-E14B-A2A5-CC52DE74A18E}"/>
              </a:ext>
            </a:extLst>
          </p:cNvPr>
          <p:cNvSpPr>
            <a:spLocks noGrp="1"/>
          </p:cNvSpPr>
          <p:nvPr>
            <p:ph type="sldNum" sz="quarter" idx="12"/>
          </p:nvPr>
        </p:nvSpPr>
        <p:spPr/>
        <p:txBody>
          <a:bodyPr/>
          <a:lstStyle/>
          <a:p>
            <a:fld id="{7C019DC1-732D-4B48-BE59-BA0E469E2A97}" type="slidenum">
              <a:rPr lang="en-US" smtClean="0"/>
              <a:t>‹#›</a:t>
            </a:fld>
            <a:endParaRPr lang="en-US"/>
          </a:p>
        </p:txBody>
      </p:sp>
    </p:spTree>
    <p:extLst>
      <p:ext uri="{BB962C8B-B14F-4D97-AF65-F5344CB8AC3E}">
        <p14:creationId xmlns:p14="http://schemas.microsoft.com/office/powerpoint/2010/main" val="240329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D57101-0741-E146-AD63-C76B1C83744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376319-FBEE-0B45-A972-7D19DA04564B}"/>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3519C-8FD1-FB49-B0DA-723ED50BDF2C}"/>
              </a:ext>
            </a:extLst>
          </p:cNvPr>
          <p:cNvSpPr>
            <a:spLocks noGrp="1"/>
          </p:cNvSpPr>
          <p:nvPr>
            <p:ph type="dt" sz="half" idx="10"/>
          </p:nvPr>
        </p:nvSpPr>
        <p:spPr/>
        <p:txBody>
          <a:bodyPr/>
          <a:lstStyle/>
          <a:p>
            <a:fld id="{EEC0F389-54CD-7449-A494-491934E4D3DA}" type="datetimeFigureOut">
              <a:rPr lang="en-US" smtClean="0"/>
              <a:t>11/5/2020</a:t>
            </a:fld>
            <a:endParaRPr lang="en-US"/>
          </a:p>
        </p:txBody>
      </p:sp>
      <p:sp>
        <p:nvSpPr>
          <p:cNvPr id="5" name="Footer Placeholder 4">
            <a:extLst>
              <a:ext uri="{FF2B5EF4-FFF2-40B4-BE49-F238E27FC236}">
                <a16:creationId xmlns:a16="http://schemas.microsoft.com/office/drawing/2014/main" id="{0DF6181B-5552-0E47-B586-7AD61F363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AC6B0-E8C8-2D45-A59D-81447850D08E}"/>
              </a:ext>
            </a:extLst>
          </p:cNvPr>
          <p:cNvSpPr>
            <a:spLocks noGrp="1"/>
          </p:cNvSpPr>
          <p:nvPr>
            <p:ph type="sldNum" sz="quarter" idx="12"/>
          </p:nvPr>
        </p:nvSpPr>
        <p:spPr/>
        <p:txBody>
          <a:bodyPr/>
          <a:lstStyle/>
          <a:p>
            <a:fld id="{7C019DC1-732D-4B48-BE59-BA0E469E2A97}" type="slidenum">
              <a:rPr lang="en-US" smtClean="0"/>
              <a:t>‹#›</a:t>
            </a:fld>
            <a:endParaRPr lang="en-US"/>
          </a:p>
        </p:txBody>
      </p:sp>
    </p:spTree>
    <p:extLst>
      <p:ext uri="{BB962C8B-B14F-4D97-AF65-F5344CB8AC3E}">
        <p14:creationId xmlns:p14="http://schemas.microsoft.com/office/powerpoint/2010/main" val="434307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46F23AC-244F-4F8F-9C08-D356B6504F00}" type="datetimeFigureOut">
              <a:rPr lang="en-US" smtClean="0"/>
              <a:t>11/5/2020</a:t>
            </a:fld>
            <a:endParaRPr lang="en-US"/>
          </a:p>
        </p:txBody>
      </p:sp>
      <p:sp>
        <p:nvSpPr>
          <p:cNvPr id="16" name="Slide Number Placeholder 15"/>
          <p:cNvSpPr>
            <a:spLocks noGrp="1"/>
          </p:cNvSpPr>
          <p:nvPr>
            <p:ph type="sldNum" sz="quarter" idx="11"/>
          </p:nvPr>
        </p:nvSpPr>
        <p:spPr/>
        <p:txBody>
          <a:bodyPr/>
          <a:lstStyle/>
          <a:p>
            <a:fld id="{74A90499-310E-4917-B392-C6351C4475F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80341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F46F23AC-244F-4F8F-9C08-D356B6504F00}" type="datetimeFigureOut">
              <a:rPr lang="en-US" smtClean="0"/>
              <a:t>11/5/2020</a:t>
            </a:fld>
            <a:endParaRPr lang="en-US"/>
          </a:p>
        </p:txBody>
      </p:sp>
      <p:sp>
        <p:nvSpPr>
          <p:cNvPr id="15" name="Slide Number Placeholder 14"/>
          <p:cNvSpPr>
            <a:spLocks noGrp="1"/>
          </p:cNvSpPr>
          <p:nvPr>
            <p:ph type="sldNum" sz="quarter" idx="15"/>
          </p:nvPr>
        </p:nvSpPr>
        <p:spPr/>
        <p:txBody>
          <a:bodyPr/>
          <a:lstStyle>
            <a:lvl1pPr algn="ctr">
              <a:defRPr/>
            </a:lvl1pPr>
          </a:lstStyle>
          <a:p>
            <a:fld id="{74A90499-310E-4917-B392-C6351C4475FB}"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1079783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6F23AC-244F-4F8F-9C08-D356B6504F0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90499-310E-4917-B392-C6351C4475FB}"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695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6F23AC-244F-4F8F-9C08-D356B6504F00}"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90499-310E-4917-B392-C6351C4475FB}"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427519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4A90499-310E-4917-B392-C6351C4475FB}"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46F23AC-244F-4F8F-9C08-D356B6504F00}" type="datetimeFigureOut">
              <a:rPr lang="en-US" smtClean="0"/>
              <a:t>11/5/2020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692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6F23AC-244F-4F8F-9C08-D356B6504F00}"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A90499-310E-4917-B392-C6351C4475FB}"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483329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6F23AC-244F-4F8F-9C08-D356B6504F00}"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A90499-310E-4917-B392-C6351C4475FB}" type="slidenum">
              <a:rPr lang="en-US" smtClean="0"/>
              <a:t>‹#›</a:t>
            </a:fld>
            <a:endParaRPr lang="en-US"/>
          </a:p>
        </p:txBody>
      </p:sp>
    </p:spTree>
    <p:extLst>
      <p:ext uri="{BB962C8B-B14F-4D97-AF65-F5344CB8AC3E}">
        <p14:creationId xmlns:p14="http://schemas.microsoft.com/office/powerpoint/2010/main" val="1658580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F46F23AC-244F-4F8F-9C08-D356B6504F00}" type="datetimeFigureOut">
              <a:rPr lang="en-US" smtClean="0"/>
              <a:t>11/5/2020</a:t>
            </a:fld>
            <a:endParaRPr lang="en-US"/>
          </a:p>
        </p:txBody>
      </p:sp>
      <p:sp>
        <p:nvSpPr>
          <p:cNvPr id="9" name="Slide Number Placeholder 8"/>
          <p:cNvSpPr>
            <a:spLocks noGrp="1"/>
          </p:cNvSpPr>
          <p:nvPr>
            <p:ph type="sldNum" sz="quarter" idx="15"/>
          </p:nvPr>
        </p:nvSpPr>
        <p:spPr/>
        <p:txBody>
          <a:bodyPr/>
          <a:lstStyle/>
          <a:p>
            <a:fld id="{74A90499-310E-4917-B392-C6351C4475FB}"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150578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chemeClr val="lt1"/>
            </a:gs>
            <a:gs pos="24000">
              <a:schemeClr val="lt1"/>
            </a:gs>
            <a:gs pos="100000">
              <a:srgbClr val="8CB3E3"/>
            </a:gs>
          </a:gsLst>
          <a:lin ang="5400000" scaled="0"/>
        </a:gradFill>
        <a:effectLst/>
      </p:bgPr>
    </p:bg>
    <p:spTree>
      <p:nvGrpSpPr>
        <p:cNvPr id="1" name="Shape 21"/>
        <p:cNvGrpSpPr/>
        <p:nvPr/>
      </p:nvGrpSpPr>
      <p:grpSpPr>
        <a:xfrm>
          <a:off x="0" y="0"/>
          <a:ext cx="0" cy="0"/>
          <a:chOff x="0" y="0"/>
          <a:chExt cx="0" cy="0"/>
        </a:xfrm>
      </p:grpSpPr>
      <p:sp>
        <p:nvSpPr>
          <p:cNvPr id="22" name="Google Shape;2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F46F23AC-244F-4F8F-9C08-D356B6504F00}" type="datetimeFigureOut">
              <a:rPr lang="en-US" smtClean="0"/>
              <a:t>11/5/2020</a:t>
            </a:fld>
            <a:endParaRPr lang="en-US"/>
          </a:p>
        </p:txBody>
      </p:sp>
      <p:sp>
        <p:nvSpPr>
          <p:cNvPr id="9" name="Slide Number Placeholder 8"/>
          <p:cNvSpPr>
            <a:spLocks noGrp="1"/>
          </p:cNvSpPr>
          <p:nvPr>
            <p:ph type="sldNum" sz="quarter" idx="11"/>
          </p:nvPr>
        </p:nvSpPr>
        <p:spPr/>
        <p:txBody>
          <a:bodyPr/>
          <a:lstStyle/>
          <a:p>
            <a:fld id="{74A90499-310E-4917-B392-C6351C4475F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355879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6F23AC-244F-4F8F-9C08-D356B6504F0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90499-310E-4917-B392-C6351C4475FB}" type="slidenum">
              <a:rPr lang="en-US" smtClean="0"/>
              <a:t>‹#›</a:t>
            </a:fld>
            <a:endParaRPr lang="en-US"/>
          </a:p>
        </p:txBody>
      </p:sp>
    </p:spTree>
    <p:extLst>
      <p:ext uri="{BB962C8B-B14F-4D97-AF65-F5344CB8AC3E}">
        <p14:creationId xmlns:p14="http://schemas.microsoft.com/office/powerpoint/2010/main" val="1101608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6F23AC-244F-4F8F-9C08-D356B6504F00}"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90499-310E-4917-B392-C6351C4475FB}" type="slidenum">
              <a:rPr lang="en-US" smtClean="0"/>
              <a:t>‹#›</a:t>
            </a:fld>
            <a:endParaRPr lang="en-US"/>
          </a:p>
        </p:txBody>
      </p:sp>
    </p:spTree>
    <p:extLst>
      <p:ext uri="{BB962C8B-B14F-4D97-AF65-F5344CB8AC3E}">
        <p14:creationId xmlns:p14="http://schemas.microsoft.com/office/powerpoint/2010/main" val="233713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2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40" name="Google Shape;40;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lt1"/>
            </a:gs>
            <a:gs pos="24000">
              <a:schemeClr val="lt1"/>
            </a:gs>
            <a:gs pos="100000">
              <a:srgbClr val="8CB3E3"/>
            </a:gs>
          </a:gsLst>
          <a:lin ang="5400000" scaled="0"/>
        </a:gradFill>
        <a:effectLst/>
      </p:bgPr>
    </p:bg>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46" name="Google Shape;4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gradFill>
          <a:gsLst>
            <a:gs pos="0">
              <a:schemeClr val="lt1"/>
            </a:gs>
            <a:gs pos="24000">
              <a:schemeClr val="lt1"/>
            </a:gs>
            <a:gs pos="100000">
              <a:srgbClr val="8CB3E3"/>
            </a:gs>
          </a:gsLst>
          <a:lin ang="5400000" scaled="0"/>
        </a:gradFill>
        <a:effectLst/>
      </p:bgPr>
    </p:bg>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52" name="Google Shape;52;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53" name="Google Shape;53;p2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54" name="Google Shape;54;p2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55" name="Google Shape;5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lt1"/>
              </a:buClr>
              <a:buSzPts val="2000"/>
              <a:buChar char="•"/>
              <a:defRPr sz="2000"/>
            </a:lvl6pPr>
            <a:lvl7pPr marL="3200400" lvl="6" indent="-355600" algn="l">
              <a:spcBef>
                <a:spcPts val="400"/>
              </a:spcBef>
              <a:spcAft>
                <a:spcPts val="0"/>
              </a:spcAft>
              <a:buClr>
                <a:schemeClr val="lt1"/>
              </a:buClr>
              <a:buSzPts val="2000"/>
              <a:buChar char="•"/>
              <a:defRPr sz="2000"/>
            </a:lvl7pPr>
            <a:lvl8pPr marL="3657600" lvl="7" indent="-355600" algn="l">
              <a:spcBef>
                <a:spcPts val="400"/>
              </a:spcBef>
              <a:spcAft>
                <a:spcPts val="0"/>
              </a:spcAft>
              <a:buClr>
                <a:schemeClr val="lt1"/>
              </a:buClr>
              <a:buSzPts val="2000"/>
              <a:buChar char="•"/>
              <a:defRPr sz="2000"/>
            </a:lvl8pPr>
            <a:lvl9pPr marL="4114800" lvl="8" indent="-355600" algn="l">
              <a:spcBef>
                <a:spcPts val="400"/>
              </a:spcBef>
              <a:spcAft>
                <a:spcPts val="0"/>
              </a:spcAft>
              <a:buClr>
                <a:schemeClr val="lt1"/>
              </a:buClr>
              <a:buSzPts val="2000"/>
              <a:buChar char="•"/>
              <a:defRPr sz="2000"/>
            </a:lvl9pPr>
          </a:lstStyle>
          <a:p>
            <a:endParaRPr/>
          </a:p>
        </p:txBody>
      </p:sp>
      <p:sp>
        <p:nvSpPr>
          <p:cNvPr id="61" name="Google Shape;61;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62" name="Google Shape;6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8" name="Google Shape;68;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69" name="Google Shape;69;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75" name="Google Shape;7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24000">
              <a:schemeClr val="lt1"/>
            </a:gs>
            <a:gs pos="100000">
              <a:srgbClr val="538CD5"/>
            </a:gs>
          </a:gsLst>
          <a:lin ang="5400000" scaled="0"/>
        </a:gra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60"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FA443A-B669-984F-9D1B-4CA338CAFC9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45B16-95D6-644E-A2F8-EEC5CB207F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F2A20-1981-D64E-8EF5-F4665E6B00D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0F389-54CD-7449-A494-491934E4D3DA}" type="datetimeFigureOut">
              <a:rPr lang="en-US" smtClean="0"/>
              <a:t>11/5/2020</a:t>
            </a:fld>
            <a:endParaRPr lang="en-US"/>
          </a:p>
        </p:txBody>
      </p:sp>
      <p:sp>
        <p:nvSpPr>
          <p:cNvPr id="5" name="Footer Placeholder 4">
            <a:extLst>
              <a:ext uri="{FF2B5EF4-FFF2-40B4-BE49-F238E27FC236}">
                <a16:creationId xmlns:a16="http://schemas.microsoft.com/office/drawing/2014/main" id="{854E80A0-1259-4D40-BC9D-AD8C4BAFCD7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C3C740-1DFD-BE48-BBDD-8D40D234B23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19DC1-732D-4B48-BE59-BA0E469E2A97}" type="slidenum">
              <a:rPr lang="en-US" smtClean="0"/>
              <a:t>‹#›</a:t>
            </a:fld>
            <a:endParaRPr lang="en-US"/>
          </a:p>
        </p:txBody>
      </p:sp>
    </p:spTree>
    <p:extLst>
      <p:ext uri="{BB962C8B-B14F-4D97-AF65-F5344CB8AC3E}">
        <p14:creationId xmlns:p14="http://schemas.microsoft.com/office/powerpoint/2010/main" val="15553342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46F23AC-244F-4F8F-9C08-D356B6504F00}" type="datetimeFigureOut">
              <a:rPr lang="en-US" smtClean="0"/>
              <a:t>11/5/2020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4A90499-310E-4917-B392-C6351C4475FB}"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extLst>
      <p:ext uri="{BB962C8B-B14F-4D97-AF65-F5344CB8AC3E}">
        <p14:creationId xmlns:p14="http://schemas.microsoft.com/office/powerpoint/2010/main" val="1168541296"/>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23.xml"/><Relationship Id="rId5" Type="http://schemas.openxmlformats.org/officeDocument/2006/relationships/image" Target="../media/image8.jp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mailto:info@NAMISolanoCounty.org"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a:picLocks noGrp="1"/>
          </p:cNvPicPr>
          <p:nvPr>
            <p:ph type="body" idx="1"/>
          </p:nvPr>
        </p:nvPicPr>
        <p:blipFill rotWithShape="1">
          <a:blip r:embed="rId3">
            <a:alphaModFix/>
          </a:blip>
          <a:srcRect/>
          <a:stretch/>
        </p:blipFill>
        <p:spPr>
          <a:xfrm>
            <a:off x="457200" y="2590800"/>
            <a:ext cx="8153400" cy="13873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304800" y="1600200"/>
            <a:ext cx="8534400" cy="5105400"/>
          </a:xfrm>
          <a:prstGeom prst="rect">
            <a:avLst/>
          </a:prstGeom>
          <a:noFill/>
          <a:ln>
            <a:noFill/>
          </a:ln>
        </p:spPr>
        <p:txBody>
          <a:bodyPr spcFirstLastPara="1" wrap="square" lIns="91425" tIns="45700" rIns="91425" bIns="45700" anchor="t" anchorCtr="0">
            <a:normAutofit fontScale="25000" lnSpcReduction="20000"/>
          </a:bodyPr>
          <a:lstStyle/>
          <a:p>
            <a:pPr marL="0" marR="0" indent="0" algn="ctr">
              <a:lnSpc>
                <a:spcPct val="107000"/>
              </a:lnSpc>
              <a:spcBef>
                <a:spcPts val="0"/>
              </a:spcBef>
              <a:spcAft>
                <a:spcPts val="0"/>
              </a:spcAft>
              <a:buNone/>
            </a:pPr>
            <a:endParaRPr lang="en-US" sz="1400" dirty="0">
              <a:effectLst/>
              <a:latin typeface="Times New Roman" panose="02020603050405020304" pitchFamily="18" charset="0"/>
              <a:ea typeface="Calibri" panose="020F0502020204030204" pitchFamily="34" charset="0"/>
            </a:endParaRPr>
          </a:p>
          <a:p>
            <a:pPr marL="0" marR="0" indent="0">
              <a:lnSpc>
                <a:spcPct val="107000"/>
              </a:lnSpc>
              <a:spcBef>
                <a:spcPts val="0"/>
              </a:spcBef>
              <a:spcAft>
                <a:spcPts val="0"/>
              </a:spcAft>
              <a:buNone/>
            </a:pPr>
            <a:endParaRPr lang="en-US" sz="2000" dirty="0">
              <a:effectLst/>
              <a:latin typeface="Times New Roman" panose="02020603050405020304" pitchFamily="18" charset="0"/>
              <a:ea typeface="Calibri" panose="020F0502020204030204" pitchFamily="34" charset="0"/>
            </a:endParaRPr>
          </a:p>
          <a:p>
            <a:pPr marL="0" marR="0" indent="0" algn="ctr">
              <a:lnSpc>
                <a:spcPct val="107000"/>
              </a:lnSpc>
              <a:spcBef>
                <a:spcPts val="0"/>
              </a:spcBef>
              <a:spcAft>
                <a:spcPts val="800"/>
              </a:spcAft>
              <a:buNone/>
            </a:pPr>
            <a:r>
              <a:rPr lang="en-US" sz="12800" b="1" dirty="0">
                <a:effectLst/>
                <a:latin typeface="Calibri" panose="020F0502020204030204" pitchFamily="34" charset="0"/>
                <a:ea typeface="Calibri" panose="020F0502020204030204" pitchFamily="34" charset="0"/>
                <a:cs typeface="Calibri" panose="020F0502020204030204" pitchFamily="34" charset="0"/>
              </a:rPr>
              <a:t>What do you do for someone in a mental health crisis? (</a:t>
            </a:r>
            <a:r>
              <a:rPr lang="en-US" sz="12800" b="1" dirty="0">
                <a:latin typeface="Calibri" panose="020F0502020204030204" pitchFamily="34" charset="0"/>
                <a:ea typeface="Calibri" panose="020F0502020204030204" pitchFamily="34" charset="0"/>
                <a:cs typeface="Calibri" panose="020F0502020204030204" pitchFamily="34" charset="0"/>
              </a:rPr>
              <a:t>1 of 3)</a:t>
            </a:r>
            <a:endParaRPr lang="en-US" sz="12800" dirty="0">
              <a:effectLst/>
              <a:latin typeface="Calibri" panose="020F0502020204030204" pitchFamily="34" charset="0"/>
              <a:ea typeface="Calibri" panose="020F0502020204030204" pitchFamily="34" charset="0"/>
              <a:cs typeface="Calibri" panose="020F0502020204030204" pitchFamily="34" charset="0"/>
            </a:endParaRPr>
          </a:p>
          <a:p>
            <a:pPr marR="0" indent="0">
              <a:lnSpc>
                <a:spcPct val="107000"/>
              </a:lnSpc>
              <a:spcBef>
                <a:spcPts val="0"/>
              </a:spcBef>
              <a:spcAft>
                <a:spcPts val="800"/>
              </a:spcAft>
              <a:buNone/>
            </a:pPr>
            <a:r>
              <a:rPr lang="en-US" sz="8000" dirty="0">
                <a:solidFill>
                  <a:srgbClr val="FF0000"/>
                </a:solidFill>
                <a:latin typeface="Calibri" panose="020F0502020204030204" pitchFamily="34" charset="0"/>
                <a:ea typeface="Calibri" panose="020F0502020204030204" pitchFamily="34" charset="0"/>
                <a:cs typeface="Calibri" panose="020F0502020204030204" pitchFamily="34" charset="0"/>
              </a:rPr>
              <a:t>1.</a:t>
            </a:r>
            <a:r>
              <a:rPr lang="en-US" sz="8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Call 9-.1-1 if they are a danger to themselves or others </a:t>
            </a:r>
            <a:r>
              <a:rPr lang="en-US" sz="8000" dirty="0">
                <a:effectLst/>
                <a:latin typeface="Calibri" panose="020F0502020204030204" pitchFamily="34" charset="0"/>
                <a:ea typeface="Calibri" panose="020F0502020204030204" pitchFamily="34" charset="0"/>
                <a:cs typeface="Calibri" panose="020F0502020204030204" pitchFamily="34" charset="0"/>
              </a:rPr>
              <a:t>– be sure to	tell the dispatcher this is a mental health crisis call and the diagnosis if 	you know it.</a:t>
            </a:r>
          </a:p>
          <a:p>
            <a:pPr marL="465138" marR="0" indent="-465138">
              <a:lnSpc>
                <a:spcPct val="107000"/>
              </a:lnSpc>
              <a:spcBef>
                <a:spcPts val="0"/>
              </a:spcBef>
              <a:spcAft>
                <a:spcPts val="0"/>
              </a:spcAft>
              <a:buNone/>
            </a:pPr>
            <a:r>
              <a:rPr lang="en-US" sz="8000" dirty="0">
                <a:effectLst/>
                <a:latin typeface="Calibri" panose="020F0502020204030204" pitchFamily="34" charset="0"/>
                <a:ea typeface="Calibri" panose="020F0502020204030204" pitchFamily="34" charset="0"/>
                <a:cs typeface="Calibri" panose="020F0502020204030204" pitchFamily="34" charset="0"/>
              </a:rPr>
              <a:t>	2.  </a:t>
            </a:r>
            <a:r>
              <a:rPr lang="en-US" sz="8000" b="1" dirty="0">
                <a:effectLst/>
                <a:latin typeface="Calibri" panose="020F0502020204030204" pitchFamily="34" charset="0"/>
                <a:ea typeface="Calibri" panose="020F0502020204030204" pitchFamily="34" charset="0"/>
                <a:cs typeface="Calibri" panose="020F0502020204030204" pitchFamily="34" charset="0"/>
              </a:rPr>
              <a:t>Call or go to the Solano County Crisis Stabilization Unit</a:t>
            </a:r>
            <a:r>
              <a:rPr lang="en-US" sz="80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8000" dirty="0">
                <a:latin typeface="Calibri" panose="020F0502020204030204" pitchFamily="34" charset="0"/>
                <a:ea typeface="Calibri" panose="020F0502020204030204" pitchFamily="34" charset="0"/>
                <a:cs typeface="Calibri" panose="020F0502020204030204" pitchFamily="34" charset="0"/>
              </a:rPr>
              <a:t>	</a:t>
            </a:r>
            <a:r>
              <a:rPr lang="en-US" sz="8000" dirty="0">
                <a:effectLst/>
                <a:latin typeface="Calibri" panose="020F0502020204030204" pitchFamily="34" charset="0"/>
                <a:ea typeface="Calibri" panose="020F0502020204030204" pitchFamily="34" charset="0"/>
                <a:cs typeface="Calibri" panose="020F0502020204030204" pitchFamily="34" charset="0"/>
              </a:rPr>
              <a:t>2101 Courage Drive</a:t>
            </a:r>
          </a:p>
          <a:p>
            <a:pPr marL="0" marR="0" indent="0">
              <a:lnSpc>
                <a:spcPct val="107000"/>
              </a:lnSpc>
              <a:spcBef>
                <a:spcPts val="0"/>
              </a:spcBef>
              <a:spcAft>
                <a:spcPts val="0"/>
              </a:spcAft>
              <a:buNone/>
            </a:pPr>
            <a:r>
              <a:rPr lang="en-US" sz="8000" dirty="0">
                <a:latin typeface="Calibri" panose="020F0502020204030204" pitchFamily="34" charset="0"/>
                <a:ea typeface="Calibri" panose="020F0502020204030204" pitchFamily="34" charset="0"/>
                <a:cs typeface="Calibri" panose="020F0502020204030204" pitchFamily="34" charset="0"/>
              </a:rPr>
              <a:t>	</a:t>
            </a:r>
            <a:r>
              <a:rPr lang="en-US" sz="7600" dirty="0">
                <a:effectLst/>
                <a:latin typeface="Calibri" panose="020F0502020204030204" pitchFamily="34" charset="0"/>
                <a:ea typeface="Calibri" panose="020F0502020204030204" pitchFamily="34" charset="0"/>
                <a:cs typeface="Calibri" panose="020F0502020204030204" pitchFamily="34" charset="0"/>
              </a:rPr>
              <a:t>Fairfield, CA 94533</a:t>
            </a:r>
          </a:p>
          <a:p>
            <a:pPr marL="0" marR="0" indent="0">
              <a:lnSpc>
                <a:spcPct val="107000"/>
              </a:lnSpc>
              <a:spcBef>
                <a:spcPts val="0"/>
              </a:spcBef>
              <a:spcAft>
                <a:spcPts val="0"/>
              </a:spcAft>
              <a:buNone/>
            </a:pPr>
            <a:r>
              <a:rPr lang="en-US" sz="8000" dirty="0">
                <a:latin typeface="Calibri" panose="020F0502020204030204" pitchFamily="34" charset="0"/>
                <a:ea typeface="Calibri" panose="020F0502020204030204" pitchFamily="34" charset="0"/>
                <a:cs typeface="Calibri" panose="020F0502020204030204" pitchFamily="34" charset="0"/>
              </a:rPr>
              <a:t>	</a:t>
            </a:r>
            <a:r>
              <a:rPr lang="en-US" sz="8000" dirty="0">
                <a:effectLst/>
                <a:latin typeface="Calibri" panose="020F0502020204030204" pitchFamily="34" charset="0"/>
                <a:ea typeface="Calibri" panose="020F0502020204030204" pitchFamily="34" charset="0"/>
                <a:cs typeface="Calibri" panose="020F0502020204030204" pitchFamily="34" charset="0"/>
              </a:rPr>
              <a:t>(707) 428-1131</a:t>
            </a:r>
          </a:p>
          <a:p>
            <a:pPr marL="0" marR="0" indent="0">
              <a:lnSpc>
                <a:spcPct val="107000"/>
              </a:lnSpc>
              <a:spcBef>
                <a:spcPts val="0"/>
              </a:spcBef>
              <a:spcAft>
                <a:spcPts val="0"/>
              </a:spcAft>
              <a:buNone/>
            </a:pPr>
            <a:r>
              <a:rPr lang="en-US" sz="8000" dirty="0">
                <a:latin typeface="Calibri" panose="020F0502020204030204" pitchFamily="34" charset="0"/>
                <a:ea typeface="Calibri" panose="020F0502020204030204" pitchFamily="34" charset="0"/>
                <a:cs typeface="Calibri" panose="020F0502020204030204" pitchFamily="34" charset="0"/>
              </a:rPr>
              <a:t>	</a:t>
            </a:r>
            <a:r>
              <a:rPr lang="en-US" sz="8000" dirty="0">
                <a:effectLst/>
                <a:latin typeface="Calibri" panose="020F0502020204030204" pitchFamily="34" charset="0"/>
                <a:ea typeface="Calibri" panose="020F0502020204030204" pitchFamily="34" charset="0"/>
                <a:cs typeface="Calibri" panose="020F0502020204030204" pitchFamily="34" charset="0"/>
              </a:rPr>
              <a:t>Walk-ins welcome </a:t>
            </a:r>
          </a:p>
          <a:p>
            <a:pPr marL="0" marR="0" indent="0">
              <a:lnSpc>
                <a:spcPct val="107000"/>
              </a:lnSpc>
              <a:spcBef>
                <a:spcPts val="0"/>
              </a:spcBef>
              <a:spcAft>
                <a:spcPts val="0"/>
              </a:spcAft>
              <a:buNone/>
            </a:pPr>
            <a:r>
              <a:rPr lang="en-US" sz="8000" dirty="0">
                <a:latin typeface="Calibri" panose="020F0502020204030204" pitchFamily="34" charset="0"/>
                <a:ea typeface="Calibri" panose="020F0502020204030204" pitchFamily="34" charset="0"/>
                <a:cs typeface="Calibri" panose="020F0502020204030204" pitchFamily="34" charset="0"/>
              </a:rPr>
              <a:t>	</a:t>
            </a:r>
            <a:r>
              <a:rPr lang="en-US" sz="8000" dirty="0">
                <a:effectLst/>
                <a:latin typeface="Calibri" panose="020F0502020204030204" pitchFamily="34" charset="0"/>
                <a:ea typeface="Calibri" panose="020F0502020204030204" pitchFamily="34" charset="0"/>
                <a:cs typeface="Calibri" panose="020F0502020204030204" pitchFamily="34" charset="0"/>
              </a:rPr>
              <a:t>24/7 availability</a:t>
            </a:r>
          </a:p>
          <a:p>
            <a:pPr marL="0" marR="0" indent="0">
              <a:lnSpc>
                <a:spcPct val="107000"/>
              </a:lnSpc>
              <a:spcBef>
                <a:spcPts val="0"/>
              </a:spcBef>
              <a:spcAft>
                <a:spcPts val="0"/>
              </a:spcAft>
              <a:buNone/>
            </a:pPr>
            <a:endParaRPr lang="en-US" sz="8000" dirty="0">
              <a:latin typeface="Calibri" panose="020F0502020204030204" pitchFamily="34" charset="0"/>
              <a:ea typeface="Times New Roman" panose="02020603050405020304" pitchFamily="18" charset="0"/>
              <a:cs typeface="Calibri" panose="020F0502020204030204" pitchFamily="34" charset="0"/>
            </a:endParaRPr>
          </a:p>
          <a:p>
            <a:pPr marL="465138" marR="0" indent="0">
              <a:lnSpc>
                <a:spcPct val="107000"/>
              </a:lnSpc>
              <a:spcBef>
                <a:spcPts val="0"/>
              </a:spcBef>
              <a:spcAft>
                <a:spcPts val="0"/>
              </a:spcAft>
              <a:buNone/>
            </a:pPr>
            <a:r>
              <a:rPr lang="en-US" sz="8000" dirty="0">
                <a:latin typeface="Calibri" panose="020F0502020204030204" pitchFamily="34" charset="0"/>
                <a:ea typeface="Times New Roman" panose="02020603050405020304" pitchFamily="18" charset="0"/>
                <a:cs typeface="Calibri" panose="020F0502020204030204" pitchFamily="34" charset="0"/>
              </a:rPr>
              <a:t>3.	</a:t>
            </a:r>
            <a:r>
              <a:rPr lang="en-US" sz="8000" dirty="0">
                <a:effectLst/>
                <a:latin typeface="Calibri" panose="020F0502020204030204" pitchFamily="34" charset="0"/>
                <a:ea typeface="Times New Roman" panose="02020603050405020304" pitchFamily="18" charset="0"/>
                <a:cs typeface="Calibri" panose="020F0502020204030204" pitchFamily="34" charset="0"/>
              </a:rPr>
              <a:t>If you need to </a:t>
            </a:r>
            <a:r>
              <a:rPr lang="en-US" sz="8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stop using alcohol or substances immediately</a:t>
            </a:r>
            <a:r>
              <a:rPr lang="en-US" sz="8000" dirty="0">
                <a:effectLst/>
                <a:latin typeface="Calibri" panose="020F0502020204030204" pitchFamily="34" charset="0"/>
                <a:ea typeface="Times New Roman" panose="02020603050405020304" pitchFamily="18" charset="0"/>
                <a:cs typeface="Calibri" panose="020F0502020204030204" pitchFamily="34" charset="0"/>
              </a:rPr>
              <a:t>, call the 	Southern Solano Alcohol Council Detox at (707) 643-2715 or visit the 	nearest emergency room.</a:t>
            </a:r>
            <a:endParaRPr lang="en-US" sz="80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80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endParaRPr dirty="0"/>
          </a:p>
        </p:txBody>
      </p:sp>
      <p:pic>
        <p:nvPicPr>
          <p:cNvPr id="140" name="Google Shape;140;p4"/>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extLst>
      <p:ext uri="{BB962C8B-B14F-4D97-AF65-F5344CB8AC3E}">
        <p14:creationId xmlns:p14="http://schemas.microsoft.com/office/powerpoint/2010/main" val="184468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304800" y="1571172"/>
            <a:ext cx="8534400" cy="5105400"/>
          </a:xfrm>
          <a:prstGeom prst="rect">
            <a:avLst/>
          </a:prstGeom>
          <a:noFill/>
          <a:ln>
            <a:noFill/>
          </a:ln>
        </p:spPr>
        <p:txBody>
          <a:bodyPr spcFirstLastPara="1" wrap="square" lIns="91425" tIns="45700" rIns="91425" bIns="45700" anchor="t" anchorCtr="0">
            <a:normAutofit fontScale="25000" lnSpcReduction="20000"/>
          </a:bodyPr>
          <a:lstStyle/>
          <a:p>
            <a:pPr marL="0" marR="0" indent="0" algn="ctr">
              <a:lnSpc>
                <a:spcPct val="107000"/>
              </a:lnSpc>
              <a:spcBef>
                <a:spcPts val="0"/>
              </a:spcBef>
              <a:spcAft>
                <a:spcPts val="0"/>
              </a:spcAft>
              <a:buNone/>
            </a:pPr>
            <a:endParaRPr lang="en-US" sz="1400" dirty="0">
              <a:effectLst/>
              <a:latin typeface="Times New Roman" panose="02020603050405020304" pitchFamily="18" charset="0"/>
              <a:ea typeface="Calibri" panose="020F0502020204030204" pitchFamily="34" charset="0"/>
            </a:endParaRPr>
          </a:p>
          <a:p>
            <a:pPr marL="0" marR="0" indent="0">
              <a:lnSpc>
                <a:spcPct val="107000"/>
              </a:lnSpc>
              <a:spcBef>
                <a:spcPts val="0"/>
              </a:spcBef>
              <a:spcAft>
                <a:spcPts val="0"/>
              </a:spcAft>
              <a:buNone/>
            </a:pPr>
            <a:r>
              <a:rPr lang="en-US" sz="8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lgn="ctr">
              <a:lnSpc>
                <a:spcPct val="107000"/>
              </a:lnSpc>
              <a:spcBef>
                <a:spcPts val="0"/>
              </a:spcBef>
              <a:buNone/>
            </a:pPr>
            <a:r>
              <a:rPr lang="en-US" sz="12800" b="1" dirty="0">
                <a:effectLst/>
                <a:latin typeface="Calibri" panose="020F0502020204030204" pitchFamily="34" charset="0"/>
                <a:ea typeface="Calibri" panose="020F0502020204030204" pitchFamily="34" charset="0"/>
                <a:cs typeface="Calibri" panose="020F0502020204030204" pitchFamily="34" charset="0"/>
              </a:rPr>
              <a:t>What do you do for someone in a mental health crisis? (2</a:t>
            </a:r>
            <a:r>
              <a:rPr lang="en-US" sz="12800" b="1" dirty="0">
                <a:latin typeface="Calibri" panose="020F0502020204030204" pitchFamily="34" charset="0"/>
                <a:ea typeface="Calibri" panose="020F0502020204030204" pitchFamily="34" charset="0"/>
                <a:cs typeface="Calibri" panose="020F0502020204030204" pitchFamily="34" charset="0"/>
              </a:rPr>
              <a:t> of 3)</a:t>
            </a:r>
            <a:endParaRPr lang="en-US" sz="128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endParaRPr lang="en-US" sz="80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tabLst>
                <a:tab pos="465138" algn="l"/>
              </a:tabLst>
            </a:pPr>
            <a:r>
              <a:rPr lang="en-US" sz="8000" dirty="0">
                <a:latin typeface="Calibri" panose="020F0502020204030204" pitchFamily="34" charset="0"/>
                <a:ea typeface="Calibri" panose="020F0502020204030204" pitchFamily="34" charset="0"/>
                <a:cs typeface="Calibri" panose="020F0502020204030204" pitchFamily="34" charset="0"/>
              </a:rPr>
              <a:t>	</a:t>
            </a:r>
            <a:r>
              <a:rPr lang="en-US" sz="8000" dirty="0">
                <a:effectLst/>
                <a:latin typeface="Calibri" panose="020F0502020204030204" pitchFamily="34" charset="0"/>
                <a:ea typeface="Calibri" panose="020F0502020204030204" pitchFamily="34" charset="0"/>
                <a:cs typeface="Calibri" panose="020F0502020204030204" pitchFamily="34" charset="0"/>
              </a:rPr>
              <a:t>4.</a:t>
            </a:r>
            <a:r>
              <a:rPr lang="en-US" sz="8000" dirty="0">
                <a:latin typeface="Calibri" panose="020F0502020204030204" pitchFamily="34" charset="0"/>
                <a:ea typeface="Calibri" panose="020F0502020204030204" pitchFamily="34" charset="0"/>
                <a:cs typeface="Calibri" panose="020F0502020204030204" pitchFamily="34" charset="0"/>
              </a:rPr>
              <a:t>  </a:t>
            </a:r>
            <a:r>
              <a:rPr lang="en-US" sz="8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CALL CRISIS LINES FOR SUPPORT</a:t>
            </a:r>
            <a:endParaRPr lang="en-US" sz="8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pPr>
            <a:endParaRPr lang="en-US" sz="8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914400" indent="-914400">
              <a:lnSpc>
                <a:spcPct val="107000"/>
              </a:lnSpc>
              <a:spcBef>
                <a:spcPts val="0"/>
              </a:spcBef>
              <a:buNone/>
            </a:pPr>
            <a:r>
              <a:rPr lang="en-US" sz="80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8000" dirty="0">
                <a:effectLst/>
                <a:latin typeface="Calibri" panose="020F0502020204030204" pitchFamily="34" charset="0"/>
                <a:ea typeface="Calibri" panose="020F0502020204030204" pitchFamily="34" charset="0"/>
                <a:cs typeface="Calibri" panose="020F0502020204030204" pitchFamily="34" charset="0"/>
              </a:rPr>
              <a:t>National Suicide Lifeline 			1-800-273-8255 (24/7)</a:t>
            </a:r>
          </a:p>
          <a:p>
            <a:pPr marL="1028700" lvl="3" indent="0">
              <a:lnSpc>
                <a:spcPct val="107000"/>
              </a:lnSpc>
              <a:spcBef>
                <a:spcPts val="0"/>
              </a:spcBef>
              <a:buNone/>
            </a:pPr>
            <a:r>
              <a:rPr lang="en-US" sz="8000" dirty="0">
                <a:latin typeface="Calibri" panose="020F0502020204030204" pitchFamily="34" charset="0"/>
                <a:ea typeface="Calibri" panose="020F0502020204030204" pitchFamily="34" charset="0"/>
                <a:cs typeface="Calibri" panose="020F0502020204030204" pitchFamily="34" charset="0"/>
              </a:rPr>
              <a:t>	</a:t>
            </a:r>
            <a:r>
              <a:rPr lang="en-US" sz="8000" dirty="0">
                <a:effectLst/>
                <a:latin typeface="Calibri" panose="020F0502020204030204" pitchFamily="34" charset="0"/>
                <a:ea typeface="Calibri" panose="020F0502020204030204" pitchFamily="34" charset="0"/>
                <a:cs typeface="Calibri" panose="020F0502020204030204" pitchFamily="34" charset="0"/>
              </a:rPr>
              <a:t>Text HOME to 741741</a:t>
            </a:r>
          </a:p>
          <a:p>
            <a:pPr marL="685800" marR="0" indent="228600">
              <a:lnSpc>
                <a:spcPct val="107000"/>
              </a:lnSpc>
              <a:spcBef>
                <a:spcPts val="0"/>
              </a:spcBef>
              <a:spcAft>
                <a:spcPts val="0"/>
              </a:spcAft>
            </a:pPr>
            <a:endParaRPr lang="en-US" sz="8000" dirty="0">
              <a:effectLst/>
              <a:latin typeface="Calibri" panose="020F0502020204030204" pitchFamily="34" charset="0"/>
              <a:ea typeface="Calibri" panose="020F0502020204030204" pitchFamily="34" charset="0"/>
              <a:cs typeface="Calibri" panose="020F0502020204030204" pitchFamily="34" charset="0"/>
            </a:endParaRPr>
          </a:p>
          <a:p>
            <a:pPr marL="685800" marR="0" indent="0">
              <a:lnSpc>
                <a:spcPct val="107000"/>
              </a:lnSpc>
              <a:spcBef>
                <a:spcPts val="0"/>
              </a:spcBef>
              <a:spcAft>
                <a:spcPts val="0"/>
              </a:spcAft>
              <a:buNone/>
            </a:pPr>
            <a:r>
              <a:rPr lang="en-US" sz="8000" dirty="0">
                <a:latin typeface="Calibri" panose="020F0502020204030204" pitchFamily="34" charset="0"/>
                <a:ea typeface="Calibri" panose="020F0502020204030204" pitchFamily="34" charset="0"/>
                <a:cs typeface="Calibri" panose="020F0502020204030204" pitchFamily="34" charset="0"/>
              </a:rPr>
              <a:t>	</a:t>
            </a:r>
            <a:r>
              <a:rPr lang="en-US" sz="8000" dirty="0">
                <a:effectLst/>
                <a:latin typeface="Calibri" panose="020F0502020204030204" pitchFamily="34" charset="0"/>
                <a:ea typeface="Calibri" panose="020F0502020204030204" pitchFamily="34" charset="0"/>
                <a:cs typeface="Calibri" panose="020F0502020204030204" pitchFamily="34" charset="0"/>
              </a:rPr>
              <a:t>National Suicide Lifeline (Spanish)		 1-888-628-9454 (24/7)</a:t>
            </a:r>
          </a:p>
          <a:p>
            <a:pPr marL="685800" marR="0" indent="228600">
              <a:lnSpc>
                <a:spcPct val="107000"/>
              </a:lnSpc>
              <a:spcBef>
                <a:spcPts val="0"/>
              </a:spcBef>
              <a:spcAft>
                <a:spcPts val="0"/>
              </a:spcAft>
            </a:pPr>
            <a:endParaRPr lang="en-US" sz="8000" dirty="0">
              <a:latin typeface="Calibri" panose="020F0502020204030204" pitchFamily="34" charset="0"/>
              <a:ea typeface="Calibri" panose="020F0502020204030204" pitchFamily="34" charset="0"/>
              <a:cs typeface="Calibri" panose="020F0502020204030204" pitchFamily="34" charset="0"/>
            </a:endParaRPr>
          </a:p>
          <a:p>
            <a:pPr marL="685800" marR="0" indent="0">
              <a:lnSpc>
                <a:spcPct val="107000"/>
              </a:lnSpc>
              <a:spcBef>
                <a:spcPts val="0"/>
              </a:spcBef>
              <a:spcAft>
                <a:spcPts val="0"/>
              </a:spcAft>
              <a:buNone/>
            </a:pPr>
            <a:r>
              <a:rPr lang="en-US" sz="7600" dirty="0">
                <a:effectLst/>
                <a:latin typeface="Calibri" panose="020F0502020204030204" pitchFamily="34" charset="0"/>
                <a:ea typeface="Calibri" panose="020F0502020204030204" pitchFamily="34" charset="0"/>
                <a:cs typeface="Calibri" panose="020F0502020204030204" pitchFamily="34" charset="0"/>
              </a:rPr>
              <a:t>	California Youth Crisis Line – </a:t>
            </a:r>
          </a:p>
          <a:p>
            <a:pPr lvl="2" indent="0" algn="just">
              <a:lnSpc>
                <a:spcPct val="107000"/>
              </a:lnSpc>
              <a:spcBef>
                <a:spcPts val="0"/>
              </a:spcBef>
              <a:buNone/>
            </a:pPr>
            <a:r>
              <a:rPr lang="en-US" sz="7200" dirty="0">
                <a:effectLst/>
                <a:latin typeface="Calibri" panose="020F0502020204030204" pitchFamily="34" charset="0"/>
                <a:ea typeface="Calibri" panose="020F0502020204030204" pitchFamily="34" charset="0"/>
                <a:cs typeface="Calibri" panose="020F0502020204030204" pitchFamily="34" charset="0"/>
              </a:rPr>
              <a:t>Youth and Family crisis 			1-800-843-5200 (24/7)</a:t>
            </a:r>
          </a:p>
          <a:p>
            <a:pPr lvl="2" indent="0" algn="just">
              <a:lnSpc>
                <a:spcPct val="107000"/>
              </a:lnSpc>
              <a:spcBef>
                <a:spcPts val="0"/>
              </a:spcBef>
              <a:buNone/>
            </a:pPr>
            <a:endParaRPr lang="en-US" sz="7200" dirty="0">
              <a:latin typeface="Calibri" panose="020F0502020204030204" pitchFamily="34" charset="0"/>
              <a:ea typeface="Calibri" panose="020F0502020204030204" pitchFamily="34" charset="0"/>
              <a:cs typeface="Calibri" panose="020F0502020204030204" pitchFamily="34" charset="0"/>
            </a:endParaRPr>
          </a:p>
          <a:p>
            <a:pPr lvl="2" indent="0" algn="just">
              <a:lnSpc>
                <a:spcPct val="107000"/>
              </a:lnSpc>
              <a:spcBef>
                <a:spcPts val="0"/>
              </a:spcBef>
              <a:buNone/>
            </a:pPr>
            <a:r>
              <a:rPr lang="en-US" sz="7200" dirty="0">
                <a:effectLst/>
                <a:latin typeface="Calibri" panose="020F0502020204030204" pitchFamily="34" charset="0"/>
                <a:ea typeface="Calibri" panose="020F0502020204030204" pitchFamily="34" charset="0"/>
                <a:cs typeface="Calibri" panose="020F0502020204030204" pitchFamily="34" charset="0"/>
              </a:rPr>
              <a:t>Kai</a:t>
            </a:r>
            <a:r>
              <a:rPr lang="en-US" sz="8000" dirty="0">
                <a:effectLst/>
                <a:latin typeface="Calibri" panose="020F0502020204030204" pitchFamily="34" charset="0"/>
                <a:ea typeface="Calibri" panose="020F0502020204030204" pitchFamily="34" charset="0"/>
                <a:cs typeface="Calibri" panose="020F0502020204030204" pitchFamily="34" charset="0"/>
              </a:rPr>
              <a:t>ser After Hours Crisis Line (5:30 pm to 8:30am) 707-645-2700</a:t>
            </a:r>
          </a:p>
          <a:p>
            <a:pPr marL="0" marR="0" indent="0">
              <a:lnSpc>
                <a:spcPct val="107000"/>
              </a:lnSpc>
              <a:spcBef>
                <a:spcPts val="0"/>
              </a:spcBef>
              <a:spcAft>
                <a:spcPts val="0"/>
              </a:spcAft>
              <a:buNone/>
            </a:pPr>
            <a:r>
              <a:rPr lang="en-US" sz="8000" dirty="0">
                <a:effectLst/>
                <a:latin typeface="Calibri" panose="020F0502020204030204" pitchFamily="34" charset="0"/>
                <a:ea typeface="Calibri" panose="020F0502020204030204" pitchFamily="34" charset="0"/>
                <a:cs typeface="Calibri" panose="020F0502020204030204" pitchFamily="34" charset="0"/>
              </a:rPr>
              <a:t> </a:t>
            </a:r>
          </a:p>
          <a:p>
            <a:pPr marL="0" lvl="0" indent="0" algn="ctr" rtl="0">
              <a:lnSpc>
                <a:spcPct val="80000"/>
              </a:lnSpc>
              <a:spcBef>
                <a:spcPts val="0"/>
              </a:spcBef>
              <a:spcAft>
                <a:spcPts val="0"/>
              </a:spcAft>
              <a:buClr>
                <a:srgbClr val="0047FF"/>
              </a:buClr>
              <a:buSzPts val="5437"/>
              <a:buNone/>
            </a:pPr>
            <a:endParaRPr lang="en-US" dirty="0"/>
          </a:p>
        </p:txBody>
      </p:sp>
      <p:pic>
        <p:nvPicPr>
          <p:cNvPr id="140" name="Google Shape;140;p4"/>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extLst>
      <p:ext uri="{BB962C8B-B14F-4D97-AF65-F5344CB8AC3E}">
        <p14:creationId xmlns:p14="http://schemas.microsoft.com/office/powerpoint/2010/main" val="2001706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304800" y="1600200"/>
            <a:ext cx="8534400" cy="5105400"/>
          </a:xfrm>
          <a:prstGeom prst="rect">
            <a:avLst/>
          </a:prstGeom>
          <a:noFill/>
          <a:ln>
            <a:noFill/>
          </a:ln>
        </p:spPr>
        <p:txBody>
          <a:bodyPr spcFirstLastPara="1" wrap="square" lIns="91425" tIns="45700" rIns="91425" bIns="45700" anchor="t" anchorCtr="0">
            <a:normAutofit fontScale="25000" lnSpcReduction="20000"/>
          </a:bodyPr>
          <a:lstStyle/>
          <a:p>
            <a:pPr marL="0" marR="0" indent="0" algn="ctr">
              <a:lnSpc>
                <a:spcPct val="107000"/>
              </a:lnSpc>
              <a:spcBef>
                <a:spcPts val="0"/>
              </a:spcBef>
              <a:spcAft>
                <a:spcPts val="0"/>
              </a:spcAft>
              <a:buNone/>
            </a:pPr>
            <a:endParaRPr lang="en-US" sz="1400" dirty="0">
              <a:effectLst/>
              <a:latin typeface="Times New Roman" panose="02020603050405020304" pitchFamily="18" charset="0"/>
              <a:ea typeface="Calibri" panose="020F0502020204030204" pitchFamily="34" charset="0"/>
            </a:endParaRPr>
          </a:p>
          <a:p>
            <a:pPr marL="0" indent="0" algn="ctr">
              <a:lnSpc>
                <a:spcPct val="107000"/>
              </a:lnSpc>
              <a:spcBef>
                <a:spcPts val="0"/>
              </a:spcBef>
              <a:buNone/>
            </a:pPr>
            <a:r>
              <a:rPr lang="en-US" sz="8000" dirty="0">
                <a:effectLst/>
                <a:latin typeface="Calibri" panose="020F0502020204030204" pitchFamily="34" charset="0"/>
                <a:ea typeface="Calibri" panose="020F0502020204030204" pitchFamily="34" charset="0"/>
                <a:cs typeface="Calibri" panose="020F0502020204030204" pitchFamily="34" charset="0"/>
              </a:rPr>
              <a:t> </a:t>
            </a:r>
            <a:r>
              <a:rPr lang="en-US" sz="12800" b="1" dirty="0">
                <a:effectLst/>
                <a:latin typeface="Calibri" panose="020F0502020204030204" pitchFamily="34" charset="0"/>
                <a:ea typeface="Calibri" panose="020F0502020204030204" pitchFamily="34" charset="0"/>
                <a:cs typeface="Calibri" panose="020F0502020204030204" pitchFamily="34" charset="0"/>
              </a:rPr>
              <a:t>What do you do for someone in a mental health crisis? (3</a:t>
            </a:r>
            <a:r>
              <a:rPr lang="en-US" sz="12800" b="1" dirty="0">
                <a:latin typeface="Calibri" panose="020F0502020204030204" pitchFamily="34" charset="0"/>
                <a:ea typeface="Calibri" panose="020F0502020204030204" pitchFamily="34" charset="0"/>
                <a:cs typeface="Calibri" panose="020F0502020204030204" pitchFamily="34" charset="0"/>
              </a:rPr>
              <a:t> of 3)</a:t>
            </a:r>
            <a:endParaRPr lang="en-US" sz="1400" b="1" dirty="0">
              <a:latin typeface="Calibri" panose="020F0502020204030204" pitchFamily="34" charset="0"/>
              <a:ea typeface="Calibri" panose="020F0502020204030204" pitchFamily="34" charset="0"/>
              <a:cs typeface="Calibri" panose="020F0502020204030204" pitchFamily="34" charset="0"/>
            </a:endParaRPr>
          </a:p>
          <a:p>
            <a:pPr marL="0" indent="0" algn="ctr">
              <a:lnSpc>
                <a:spcPct val="107000"/>
              </a:lnSpc>
              <a:spcBef>
                <a:spcPts val="0"/>
              </a:spcBef>
              <a:buNone/>
            </a:pPr>
            <a:endPar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lgn="ctr">
              <a:lnSpc>
                <a:spcPct val="107000"/>
              </a:lnSpc>
              <a:spcBef>
                <a:spcPts val="0"/>
              </a:spcBef>
              <a:buNone/>
            </a:pPr>
            <a:endPar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buNone/>
              <a:tabLst>
                <a:tab pos="465138" algn="l"/>
              </a:tabLst>
            </a:pPr>
            <a:r>
              <a:rPr lang="en-US" sz="1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8000" b="1" dirty="0">
                <a:solidFill>
                  <a:srgbClr val="FF0000"/>
                </a:solidFill>
                <a:latin typeface="Calibri" panose="020F0502020204030204" pitchFamily="34" charset="0"/>
                <a:ea typeface="Calibri" panose="020F0502020204030204" pitchFamily="34" charset="0"/>
                <a:cs typeface="Calibri" panose="020F0502020204030204" pitchFamily="34" charset="0"/>
              </a:rPr>
              <a:t>4. CALL CRISIS LINES (CONTINUED)</a:t>
            </a:r>
          </a:p>
          <a:p>
            <a:pPr marL="285750" indent="-285750">
              <a:lnSpc>
                <a:spcPct val="107000"/>
              </a:lnSpc>
              <a:spcBef>
                <a:spcPts val="0"/>
              </a:spcBef>
              <a:tabLst>
                <a:tab pos="465138" algn="l"/>
              </a:tabLst>
            </a:pPr>
            <a:endParaRPr lang="en-US" sz="8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628650" indent="0">
              <a:lnSpc>
                <a:spcPct val="120000"/>
              </a:lnSpc>
              <a:spcBef>
                <a:spcPts val="0"/>
              </a:spcBef>
              <a:buNone/>
              <a:tabLst>
                <a:tab pos="465138" algn="l"/>
              </a:tabLst>
            </a:pPr>
            <a:r>
              <a:rPr lang="en-US" sz="8000" dirty="0">
                <a:effectLst/>
                <a:latin typeface="Calibri" panose="020F0502020204030204" pitchFamily="34" charset="0"/>
                <a:ea typeface="Calibri" panose="020F0502020204030204" pitchFamily="34" charset="0"/>
                <a:cs typeface="Calibri" panose="020F0502020204030204" pitchFamily="34" charset="0"/>
              </a:rPr>
              <a:t>	The Trevor Project (Crisis intervention and </a:t>
            </a:r>
            <a:r>
              <a:rPr lang="en-US" sz="7200" dirty="0">
                <a:effectLst/>
                <a:latin typeface="Calibri" panose="020F0502020204030204" pitchFamily="34" charset="0"/>
                <a:ea typeface="Calibri" panose="020F0502020204030204" pitchFamily="34" charset="0"/>
                <a:cs typeface="Calibri" panose="020F0502020204030204" pitchFamily="34" charset="0"/>
              </a:rPr>
              <a:t>suicide prevention su</a:t>
            </a:r>
            <a:r>
              <a:rPr lang="en-US" sz="7200" dirty="0">
                <a:latin typeface="Calibri" panose="020F0502020204030204" pitchFamily="34" charset="0"/>
                <a:ea typeface="Calibri" panose="020F0502020204030204" pitchFamily="34" charset="0"/>
                <a:cs typeface="Calibri" panose="020F0502020204030204" pitchFamily="34" charset="0"/>
              </a:rPr>
              <a:t>pport for</a:t>
            </a:r>
            <a:endParaRPr lang="en-US" sz="7200" dirty="0">
              <a:effectLst/>
              <a:latin typeface="Calibri" panose="020F0502020204030204" pitchFamily="34" charset="0"/>
              <a:ea typeface="Calibri" panose="020F0502020204030204" pitchFamily="34" charset="0"/>
              <a:cs typeface="Calibri" panose="020F0502020204030204" pitchFamily="34" charset="0"/>
            </a:endParaRPr>
          </a:p>
          <a:p>
            <a:pPr marL="571500" indent="0">
              <a:lnSpc>
                <a:spcPct val="120000"/>
              </a:lnSpc>
              <a:spcBef>
                <a:spcPts val="0"/>
              </a:spcBef>
              <a:buNone/>
            </a:pPr>
            <a:r>
              <a:rPr lang="en-US" sz="7200" dirty="0">
                <a:effectLst/>
                <a:latin typeface="Calibri" panose="020F0502020204030204" pitchFamily="34" charset="0"/>
                <a:ea typeface="Calibri" panose="020F0502020204030204" pitchFamily="34" charset="0"/>
                <a:cs typeface="Calibri" panose="020F0502020204030204" pitchFamily="34" charset="0"/>
              </a:rPr>
              <a:t>	LGTBQ+  </a:t>
            </a:r>
            <a:r>
              <a:rPr lang="en-US" sz="8000" dirty="0">
                <a:effectLst/>
                <a:latin typeface="Calibri" panose="020F0502020204030204" pitchFamily="34" charset="0"/>
                <a:ea typeface="Calibri" panose="020F0502020204030204" pitchFamily="34" charset="0"/>
                <a:cs typeface="Calibri" panose="020F0502020204030204" pitchFamily="34" charset="0"/>
              </a:rPr>
              <a:t>youth ages 25 and under) 		</a:t>
            </a:r>
            <a:r>
              <a:rPr lang="en-US" sz="8000" dirty="0">
                <a:latin typeface="Calibri" panose="020F0502020204030204" pitchFamily="34" charset="0"/>
                <a:ea typeface="Calibri" panose="020F0502020204030204" pitchFamily="34" charset="0"/>
                <a:cs typeface="Calibri" panose="020F0502020204030204" pitchFamily="34" charset="0"/>
              </a:rPr>
              <a:t>	</a:t>
            </a:r>
            <a:r>
              <a:rPr lang="en-US" sz="8000" dirty="0">
                <a:effectLst/>
                <a:latin typeface="Calibri" panose="020F0502020204030204" pitchFamily="34" charset="0"/>
                <a:ea typeface="Calibri" panose="020F0502020204030204" pitchFamily="34" charset="0"/>
                <a:cs typeface="Calibri" panose="020F0502020204030204" pitchFamily="34" charset="0"/>
              </a:rPr>
              <a:t>1-866-488-7386</a:t>
            </a:r>
            <a:r>
              <a:rPr lang="en-US" sz="8000" dirty="0">
                <a:latin typeface="Calibri" panose="020F0502020204030204" pitchFamily="34" charset="0"/>
                <a:ea typeface="Calibri" panose="020F0502020204030204" pitchFamily="34" charset="0"/>
                <a:cs typeface="Calibri" panose="020F0502020204030204" pitchFamily="34" charset="0"/>
              </a:rPr>
              <a:t>	</a:t>
            </a:r>
          </a:p>
          <a:p>
            <a:pPr marL="571500" indent="0">
              <a:lnSpc>
                <a:spcPct val="120000"/>
              </a:lnSpc>
              <a:spcBef>
                <a:spcPts val="0"/>
              </a:spcBef>
              <a:buNone/>
            </a:pPr>
            <a:r>
              <a:rPr lang="en-US" sz="80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8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Text “START” to 678678  (24/7)			</a:t>
            </a:r>
          </a:p>
          <a:p>
            <a:pPr marL="571500" indent="0">
              <a:lnSpc>
                <a:spcPct val="120000"/>
              </a:lnSpc>
              <a:spcBef>
                <a:spcPts val="0"/>
              </a:spcBef>
              <a:buNone/>
            </a:pPr>
            <a:r>
              <a:rPr lang="en-US" sz="80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p>
          <a:p>
            <a:pPr marL="571500" indent="0">
              <a:lnSpc>
                <a:spcPct val="120000"/>
              </a:lnSpc>
              <a:spcBef>
                <a:spcPts val="0"/>
              </a:spcBef>
              <a:buNone/>
            </a:pPr>
            <a:r>
              <a:rPr lang="en-US" sz="8000" dirty="0">
                <a:latin typeface="Calibri" panose="020F0502020204030204" pitchFamily="34" charset="0"/>
                <a:ea typeface="Calibri" panose="020F0502020204030204" pitchFamily="34" charset="0"/>
                <a:cs typeface="Calibri" panose="020F0502020204030204" pitchFamily="34" charset="0"/>
              </a:rPr>
              <a:t>	</a:t>
            </a:r>
            <a:r>
              <a:rPr lang="en-US" sz="8000" dirty="0">
                <a:effectLst/>
                <a:latin typeface="Calibri" panose="020F0502020204030204" pitchFamily="34" charset="0"/>
                <a:ea typeface="Calibri" panose="020F0502020204030204" pitchFamily="34" charset="0"/>
                <a:cs typeface="Calibri" panose="020F0502020204030204" pitchFamily="34" charset="0"/>
              </a:rPr>
              <a:t>Trans Lifeline (Peer support crisis and suicide </a:t>
            </a:r>
          </a:p>
          <a:p>
            <a:pPr marL="571500" indent="0">
              <a:lnSpc>
                <a:spcPct val="120000"/>
              </a:lnSpc>
              <a:spcBef>
                <a:spcPts val="0"/>
              </a:spcBef>
              <a:buNone/>
            </a:pPr>
            <a:r>
              <a:rPr lang="en-US" sz="8000" dirty="0">
                <a:effectLst/>
                <a:latin typeface="Calibri" panose="020F0502020204030204" pitchFamily="34" charset="0"/>
                <a:ea typeface="Calibri" panose="020F0502020204030204" pitchFamily="34" charset="0"/>
                <a:cs typeface="Calibri" panose="020F0502020204030204" pitchFamily="34" charset="0"/>
              </a:rPr>
              <a:t>	prevention hotline for the Trans </a:t>
            </a:r>
          </a:p>
          <a:p>
            <a:pPr marL="571500" indent="0">
              <a:lnSpc>
                <a:spcPct val="120000"/>
              </a:lnSpc>
              <a:spcBef>
                <a:spcPts val="0"/>
              </a:spcBef>
              <a:buNone/>
            </a:pPr>
            <a:r>
              <a:rPr lang="en-US" sz="8000" dirty="0">
                <a:effectLst/>
                <a:latin typeface="Calibri" panose="020F0502020204030204" pitchFamily="34" charset="0"/>
                <a:ea typeface="Calibri" panose="020F0502020204030204" pitchFamily="34" charset="0"/>
                <a:cs typeface="Calibri" panose="020F0502020204030204" pitchFamily="34" charset="0"/>
              </a:rPr>
              <a:t>	community available 7am to 1am.) 			1-877-565-8860</a:t>
            </a:r>
          </a:p>
          <a:p>
            <a:pPr marL="571500" indent="0">
              <a:lnSpc>
                <a:spcPct val="120000"/>
              </a:lnSpc>
              <a:spcBef>
                <a:spcPts val="0"/>
              </a:spcBef>
              <a:buNone/>
            </a:pPr>
            <a:r>
              <a:rPr lang="en-US" sz="8000" dirty="0">
                <a:effectLst/>
                <a:latin typeface="Calibri" panose="020F0502020204030204" pitchFamily="34" charset="0"/>
                <a:ea typeface="Calibri" panose="020F0502020204030204" pitchFamily="34" charset="0"/>
                <a:cs typeface="Calibri" panose="020F0502020204030204" pitchFamily="34" charset="0"/>
              </a:rPr>
              <a:t>	</a:t>
            </a:r>
          </a:p>
          <a:p>
            <a:pPr marL="571500" indent="0">
              <a:lnSpc>
                <a:spcPct val="120000"/>
              </a:lnSpc>
              <a:spcBef>
                <a:spcPts val="0"/>
              </a:spcBef>
              <a:buNone/>
            </a:pPr>
            <a:r>
              <a:rPr lang="en-US" sz="8000" dirty="0">
                <a:effectLst/>
                <a:latin typeface="Calibri" panose="020F0502020204030204" pitchFamily="34" charset="0"/>
                <a:ea typeface="Calibri" panose="020F0502020204030204" pitchFamily="34" charset="0"/>
                <a:cs typeface="Calibri" panose="020F0502020204030204" pitchFamily="34" charset="0"/>
              </a:rPr>
              <a:t>	Veterans Crisis	 			1-800-273-8255, 	press 1</a:t>
            </a:r>
          </a:p>
          <a:p>
            <a:pPr marL="571500" indent="0">
              <a:lnSpc>
                <a:spcPct val="120000"/>
              </a:lnSpc>
              <a:spcBef>
                <a:spcPts val="0"/>
              </a:spcBef>
              <a:buNone/>
            </a:pPr>
            <a:r>
              <a:rPr lang="en-US" sz="8000" dirty="0">
                <a:effectLst/>
                <a:latin typeface="Calibri" panose="020F0502020204030204" pitchFamily="34" charset="0"/>
                <a:ea typeface="Calibri" panose="020F0502020204030204" pitchFamily="34" charset="0"/>
                <a:cs typeface="Calibri" panose="020F0502020204030204" pitchFamily="34" charset="0"/>
              </a:rPr>
              <a:t>	</a:t>
            </a:r>
          </a:p>
          <a:p>
            <a:pPr marL="571500" indent="0">
              <a:lnSpc>
                <a:spcPct val="120000"/>
              </a:lnSpc>
              <a:spcBef>
                <a:spcPts val="0"/>
              </a:spcBef>
              <a:buNone/>
            </a:pPr>
            <a:r>
              <a:rPr lang="en-US" sz="8000" dirty="0">
                <a:latin typeface="Calibri" panose="020F0502020204030204" pitchFamily="34" charset="0"/>
                <a:ea typeface="Calibri" panose="020F0502020204030204" pitchFamily="34" charset="0"/>
                <a:cs typeface="Calibri" panose="020F0502020204030204" pitchFamily="34" charset="0"/>
              </a:rPr>
              <a:t>	</a:t>
            </a:r>
            <a:r>
              <a:rPr lang="en-US" sz="8000" dirty="0">
                <a:effectLst/>
                <a:latin typeface="Calibri" panose="020F0502020204030204" pitchFamily="34" charset="0"/>
                <a:ea typeface="Calibri" panose="020F0502020204030204" pitchFamily="34" charset="0"/>
                <a:cs typeface="Calibri" panose="020F0502020204030204" pitchFamily="34" charset="0"/>
              </a:rPr>
              <a:t>Friendship Line 24/7 for seniors and disabled 	1-800-971-0016</a:t>
            </a:r>
          </a:p>
          <a:p>
            <a:pPr marL="0" marR="0" indent="0">
              <a:lnSpc>
                <a:spcPct val="107000"/>
              </a:lnSpc>
              <a:spcBef>
                <a:spcPts val="0"/>
              </a:spcBef>
              <a:spcAft>
                <a:spcPts val="0"/>
              </a:spcAft>
              <a:buNone/>
            </a:pPr>
            <a:endParaRPr lang="en-US" sz="80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8000" dirty="0">
                <a:effectLst/>
                <a:latin typeface="Calibri" panose="020F0502020204030204" pitchFamily="34" charset="0"/>
                <a:ea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pic>
        <p:nvPicPr>
          <p:cNvPr id="140" name="Google Shape;140;p4"/>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extLst>
      <p:ext uri="{BB962C8B-B14F-4D97-AF65-F5344CB8AC3E}">
        <p14:creationId xmlns:p14="http://schemas.microsoft.com/office/powerpoint/2010/main" val="429156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304800" y="1600200"/>
            <a:ext cx="8534400" cy="5105400"/>
          </a:xfrm>
          <a:prstGeom prst="rect">
            <a:avLst/>
          </a:prstGeom>
          <a:noFill/>
          <a:ln>
            <a:noFill/>
          </a:ln>
        </p:spPr>
        <p:txBody>
          <a:bodyPr spcFirstLastPara="1" wrap="square" lIns="91425" tIns="45700" rIns="91425" bIns="45700" anchor="t" anchorCtr="0">
            <a:normAutofit fontScale="92500" lnSpcReduction="20000"/>
          </a:bodyPr>
          <a:lstStyle/>
          <a:p>
            <a:pPr marL="0" marR="0" indent="0" algn="ctr">
              <a:lnSpc>
                <a:spcPct val="107000"/>
              </a:lnSpc>
              <a:spcBef>
                <a:spcPts val="0"/>
              </a:spcBef>
              <a:spcAft>
                <a:spcPts val="800"/>
              </a:spcAft>
              <a:buNone/>
            </a:pPr>
            <a:endParaRPr lang="en-US" sz="1400" dirty="0">
              <a:highlight>
                <a:srgbClr val="FFFF00"/>
              </a:highlight>
              <a:latin typeface="Times New Roman" panose="02020603050405020304" pitchFamily="18" charset="0"/>
              <a:ea typeface="Calibri" panose="020F0502020204030204" pitchFamily="34" charset="0"/>
            </a:endParaRPr>
          </a:p>
          <a:p>
            <a:pPr marL="0" marR="0" indent="0" algn="ctr">
              <a:lnSpc>
                <a:spcPct val="107000"/>
              </a:lnSpc>
              <a:spcBef>
                <a:spcPts val="0"/>
              </a:spcBef>
              <a:spcAft>
                <a:spcPts val="800"/>
              </a:spcAft>
              <a:buNone/>
            </a:pPr>
            <a:r>
              <a:rPr lang="en-US" sz="3500" b="1" u="sng"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SUICIDE PREVENTION</a:t>
            </a:r>
            <a:endParaRPr lang="en-US" sz="35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Suicide is the second leading cause of death for people ages 10-34.  However, with effective care, suicidal thoughts are treatable, and suicide is preventable.</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114300" marR="0" indent="0">
              <a:lnSpc>
                <a:spcPct val="107000"/>
              </a:lnSpc>
              <a:spcBef>
                <a:spcPts val="0"/>
              </a:spcBef>
              <a:spcAft>
                <a:spcPts val="800"/>
              </a:spcAft>
              <a:buNone/>
            </a:pPr>
            <a:endParaRPr lang="en-US" sz="2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114300" marR="0" indent="0">
              <a:lnSpc>
                <a:spcPct val="107000"/>
              </a:lnSpc>
              <a:spcBef>
                <a:spcPts val="0"/>
              </a:spcBef>
              <a:spcAft>
                <a:spcPts val="800"/>
              </a:spcAft>
              <a:buNone/>
            </a:pPr>
            <a:r>
              <a:rPr lang="en-US" sz="2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Suicidal behaviors are a psychiatric emergency. If you or a loved one starts to take any of these steps, </a:t>
            </a:r>
            <a:r>
              <a:rPr lang="en-US" sz="2600"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seek immediate help from a health care provider, go to the emergency room or call 911 immediately.</a:t>
            </a:r>
            <a:r>
              <a:rPr lang="en-US" sz="2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Do not hesitate to call 9-1-1 if you feel there is any danger at all.  They are trained to handle mental health crises and suicide situations.</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1800" u="none" strike="noStrike"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a:p>
            <a:pPr marL="0" marR="0" indent="0">
              <a:lnSpc>
                <a:spcPct val="107000"/>
              </a:lnSpc>
              <a:spcBef>
                <a:spcPts val="0"/>
              </a:spcBef>
              <a:spcAft>
                <a:spcPts val="0"/>
              </a:spcAft>
              <a:buNone/>
            </a:pP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rtl="0">
              <a:lnSpc>
                <a:spcPct val="80000"/>
              </a:lnSpc>
              <a:spcBef>
                <a:spcPts val="0"/>
              </a:spcBef>
              <a:spcAft>
                <a:spcPts val="0"/>
              </a:spcAft>
              <a:buClr>
                <a:srgbClr val="0047FF"/>
              </a:buClr>
              <a:buSzPts val="5437"/>
              <a:buNone/>
            </a:pPr>
            <a:endParaRPr dirty="0"/>
          </a:p>
        </p:txBody>
      </p:sp>
      <p:pic>
        <p:nvPicPr>
          <p:cNvPr id="140" name="Google Shape;140;p4"/>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extLst>
      <p:ext uri="{BB962C8B-B14F-4D97-AF65-F5344CB8AC3E}">
        <p14:creationId xmlns:p14="http://schemas.microsoft.com/office/powerpoint/2010/main" val="341506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304800" y="1600200"/>
            <a:ext cx="8534400" cy="5105400"/>
          </a:xfrm>
          <a:prstGeom prst="rect">
            <a:avLst/>
          </a:prstGeom>
          <a:noFill/>
          <a:ln>
            <a:noFill/>
          </a:ln>
        </p:spPr>
        <p:txBody>
          <a:bodyPr spcFirstLastPara="1" wrap="square" lIns="91425" tIns="45700" rIns="91425" bIns="45700" anchor="t" anchorCtr="0">
            <a:normAutofit/>
          </a:bodyPr>
          <a:lstStyle/>
          <a:p>
            <a:pPr marL="0" marR="0" indent="0" algn="ctr">
              <a:lnSpc>
                <a:spcPct val="107000"/>
              </a:lnSpc>
              <a:spcBef>
                <a:spcPts val="0"/>
              </a:spcBef>
              <a:spcAft>
                <a:spcPts val="800"/>
              </a:spcAft>
              <a:buNone/>
            </a:pPr>
            <a:endParaRPr lang="en-US" sz="1400" dirty="0">
              <a:highlight>
                <a:srgbClr val="FFFF00"/>
              </a:highlight>
              <a:latin typeface="Times New Roman" panose="02020603050405020304" pitchFamily="18" charset="0"/>
              <a:ea typeface="Calibri" panose="020F0502020204030204" pitchFamily="34" charset="0"/>
            </a:endParaRPr>
          </a:p>
          <a:p>
            <a:pPr marL="0" indent="0">
              <a:lnSpc>
                <a:spcPct val="107000"/>
              </a:lnSpc>
              <a:spcBef>
                <a:spcPts val="0"/>
              </a:spcBef>
              <a:buNone/>
            </a:pPr>
            <a:endParaRPr lang="en-US" sz="240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Bef>
                <a:spcPts val="0"/>
              </a:spcBef>
              <a:buNone/>
            </a:pPr>
            <a:r>
              <a:rPr lang="en-US" sz="3600" dirty="0">
                <a:solidFill>
                  <a:srgbClr val="FF0000"/>
                </a:solidFill>
                <a:latin typeface="Calibri" panose="020F0502020204030204" pitchFamily="34" charset="0"/>
                <a:ea typeface="Times New Roman" panose="02020603050405020304" pitchFamily="18" charset="0"/>
                <a:cs typeface="Calibri" panose="020F0502020204030204" pitchFamily="34" charset="0"/>
              </a:rPr>
              <a:t>The more steps and pieces of a suicide plan that are in place, the higher the severity of the risk and their capability to enact their plan may be.  The higher the risk, the more likely it is you will need to involve 9-1-1 or go to the crisis center or an emergency room.</a:t>
            </a:r>
            <a:endPar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rtl="0">
              <a:lnSpc>
                <a:spcPct val="80000"/>
              </a:lnSpc>
              <a:spcBef>
                <a:spcPts val="0"/>
              </a:spcBef>
              <a:spcAft>
                <a:spcPts val="0"/>
              </a:spcAft>
              <a:buClr>
                <a:srgbClr val="0047FF"/>
              </a:buClr>
              <a:buSzPts val="5437"/>
              <a:buNone/>
            </a:pPr>
            <a:endParaRPr dirty="0"/>
          </a:p>
        </p:txBody>
      </p:sp>
      <p:pic>
        <p:nvPicPr>
          <p:cNvPr id="140" name="Google Shape;140;p4"/>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extLst>
      <p:ext uri="{BB962C8B-B14F-4D97-AF65-F5344CB8AC3E}">
        <p14:creationId xmlns:p14="http://schemas.microsoft.com/office/powerpoint/2010/main" val="1517705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609600" y="1752600"/>
            <a:ext cx="8534400" cy="5105400"/>
          </a:xfrm>
          <a:prstGeom prst="rect">
            <a:avLst/>
          </a:prstGeom>
          <a:noFill/>
          <a:ln>
            <a:noFill/>
          </a:ln>
        </p:spPr>
        <p:txBody>
          <a:bodyPr spcFirstLastPara="1" wrap="square" lIns="91425" tIns="45700" rIns="91425" bIns="45700" anchor="t" anchorCtr="0">
            <a:normAutofit fontScale="25000" lnSpcReduction="20000"/>
          </a:bodyPr>
          <a:lstStyle/>
          <a:p>
            <a:pPr marL="0" indent="0" algn="ctr">
              <a:lnSpc>
                <a:spcPct val="107000"/>
              </a:lnSpc>
              <a:spcBef>
                <a:spcPts val="0"/>
              </a:spcBef>
              <a:spcAft>
                <a:spcPts val="800"/>
              </a:spcAft>
              <a:buNone/>
            </a:pPr>
            <a:r>
              <a:rPr lang="en-US" sz="9600" b="1" u="sng" dirty="0">
                <a:effectLst/>
                <a:latin typeface="Calibri" panose="020F0502020204030204" pitchFamily="34" charset="0"/>
                <a:ea typeface="Calibri" panose="020F0502020204030204" pitchFamily="34" charset="0"/>
                <a:cs typeface="Calibri" panose="020F0502020204030204" pitchFamily="34" charset="0"/>
              </a:rPr>
              <a:t>How to look for signs of suicidal thoughts in a friend and yourself</a:t>
            </a:r>
            <a:endParaRPr lang="en-US" sz="96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spcAft>
                <a:spcPts val="800"/>
              </a:spcAft>
              <a:buNone/>
            </a:pPr>
            <a:r>
              <a:rPr lang="en-US" sz="8000" dirty="0">
                <a:latin typeface="Calibri" panose="020F0502020204030204" pitchFamily="34" charset="0"/>
                <a:ea typeface="Calibri" panose="020F0502020204030204" pitchFamily="34" charset="0"/>
                <a:cs typeface="Calibri" panose="020F0502020204030204" pitchFamily="34" charset="0"/>
              </a:rPr>
              <a:t>The following signs may indicate some suicidal thoughts are present or forming</a:t>
            </a:r>
            <a:endParaRPr lang="en-US" sz="8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143000" lvl="2" indent="-228600">
              <a:lnSpc>
                <a:spcPct val="107000"/>
              </a:lnSpc>
              <a:spcBef>
                <a:spcPts val="0"/>
              </a:spcBef>
              <a:spcAft>
                <a:spcPts val="960"/>
              </a:spcAft>
              <a:buFont typeface="Symbol" panose="05050102010706020507" pitchFamily="18" charset="2"/>
              <a:buChar char=""/>
            </a:pPr>
            <a:r>
              <a:rPr lang="en-US" sz="8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Withdrawal from friends, family and community</a:t>
            </a:r>
            <a:endParaRPr lang="en-US" sz="80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1143000" lvl="2" indent="-228600">
              <a:lnSpc>
                <a:spcPct val="107000"/>
              </a:lnSpc>
              <a:spcBef>
                <a:spcPts val="0"/>
              </a:spcBef>
              <a:spcAft>
                <a:spcPts val="960"/>
              </a:spcAft>
              <a:buFont typeface="Symbol" panose="05050102010706020507" pitchFamily="18" charset="2"/>
              <a:buChar char=""/>
            </a:pPr>
            <a:r>
              <a:rPr lang="en-US" sz="8000" dirty="0">
                <a:solidFill>
                  <a:srgbClr val="000000"/>
                </a:solidFill>
                <a:latin typeface="Calibri" panose="020F0502020204030204" pitchFamily="34" charset="0"/>
                <a:ea typeface="Calibri" panose="020F0502020204030204" pitchFamily="34" charset="0"/>
                <a:cs typeface="Calibri" panose="020F0502020204030204" pitchFamily="34" charset="0"/>
              </a:rPr>
              <a:t>Aggressive behavior</a:t>
            </a:r>
          </a:p>
          <a:p>
            <a:pPr marL="1143000" lvl="2" indent="-228600">
              <a:lnSpc>
                <a:spcPct val="107000"/>
              </a:lnSpc>
              <a:spcBef>
                <a:spcPts val="0"/>
              </a:spcBef>
              <a:spcAft>
                <a:spcPts val="960"/>
              </a:spcAft>
              <a:buFont typeface="Symbol" panose="05050102010706020507" pitchFamily="18" charset="2"/>
              <a:buChar char=""/>
            </a:pPr>
            <a:r>
              <a:rPr lang="en-US" sz="8000" dirty="0">
                <a:solidFill>
                  <a:srgbClr val="000000"/>
                </a:solidFill>
                <a:latin typeface="Calibri" panose="020F0502020204030204" pitchFamily="34" charset="0"/>
                <a:ea typeface="Calibri" panose="020F0502020204030204" pitchFamily="34" charset="0"/>
                <a:cs typeface="Calibri" panose="020F0502020204030204" pitchFamily="34" charset="0"/>
              </a:rPr>
              <a:t>Increased alcohol and/or drug use (including marijuana)</a:t>
            </a:r>
            <a:endParaRPr lang="en-US" sz="8000" dirty="0">
              <a:latin typeface="Calibri" panose="020F0502020204030204" pitchFamily="34" charset="0"/>
              <a:ea typeface="Calibri" panose="020F0502020204030204" pitchFamily="34" charset="0"/>
              <a:cs typeface="Calibri" panose="020F0502020204030204" pitchFamily="34" charset="0"/>
            </a:endParaRPr>
          </a:p>
          <a:p>
            <a:pPr marL="1143000" lvl="2" indent="-228600">
              <a:lnSpc>
                <a:spcPct val="107000"/>
              </a:lnSpc>
              <a:spcBef>
                <a:spcPts val="0"/>
              </a:spcBef>
              <a:spcAft>
                <a:spcPts val="960"/>
              </a:spcAft>
              <a:buFont typeface="Symbol" panose="05050102010706020507" pitchFamily="18" charset="2"/>
              <a:buChar char=""/>
            </a:pPr>
            <a:r>
              <a:rPr lang="en-US" sz="8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Dramatic mood swings</a:t>
            </a:r>
            <a:endParaRPr lang="en-US" sz="8000" dirty="0">
              <a:latin typeface="Calibri" panose="020F0502020204030204" pitchFamily="34" charset="0"/>
              <a:ea typeface="Calibri" panose="020F0502020204030204" pitchFamily="34" charset="0"/>
              <a:cs typeface="Calibri" panose="020F0502020204030204" pitchFamily="34" charset="0"/>
            </a:endParaRPr>
          </a:p>
          <a:p>
            <a:pPr marL="1143000" lvl="2" indent="-228600">
              <a:lnSpc>
                <a:spcPct val="107000"/>
              </a:lnSpc>
              <a:spcBef>
                <a:spcPts val="0"/>
              </a:spcBef>
              <a:spcAft>
                <a:spcPts val="960"/>
              </a:spcAft>
              <a:buFont typeface="Symbol" panose="05050102010706020507" pitchFamily="18" charset="2"/>
              <a:buChar char=""/>
            </a:pPr>
            <a:r>
              <a:rPr lang="en-US" sz="8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Impulsive or reckless behavior</a:t>
            </a:r>
            <a:endParaRPr lang="en-US" sz="8000" dirty="0">
              <a:latin typeface="Calibri" panose="020F0502020204030204" pitchFamily="34" charset="0"/>
              <a:ea typeface="Calibri" panose="020F0502020204030204" pitchFamily="34" charset="0"/>
              <a:cs typeface="Calibri" panose="020F0502020204030204" pitchFamily="34" charset="0"/>
            </a:endParaRPr>
          </a:p>
          <a:p>
            <a:pPr marL="1143000" lvl="2" indent="-228600">
              <a:lnSpc>
                <a:spcPct val="107000"/>
              </a:lnSpc>
              <a:spcBef>
                <a:spcPts val="0"/>
              </a:spcBef>
              <a:spcAft>
                <a:spcPts val="960"/>
              </a:spcAft>
              <a:buFont typeface="Symbol" panose="05050102010706020507" pitchFamily="18" charset="2"/>
              <a:buChar char=""/>
            </a:pPr>
            <a:r>
              <a:rPr lang="en-US" sz="8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Collecting and saving pills or buying a weapon</a:t>
            </a:r>
            <a:endParaRPr lang="en-US" sz="8000" dirty="0">
              <a:latin typeface="Calibri" panose="020F0502020204030204" pitchFamily="34" charset="0"/>
              <a:ea typeface="Calibri" panose="020F0502020204030204" pitchFamily="34" charset="0"/>
              <a:cs typeface="Calibri" panose="020F0502020204030204" pitchFamily="34" charset="0"/>
            </a:endParaRPr>
          </a:p>
          <a:p>
            <a:pPr marL="1143000" lvl="2" indent="-228600">
              <a:lnSpc>
                <a:spcPct val="107000"/>
              </a:lnSpc>
              <a:spcBef>
                <a:spcPts val="0"/>
              </a:spcBef>
              <a:spcAft>
                <a:spcPts val="960"/>
              </a:spcAft>
              <a:buFont typeface="Symbol" panose="05050102010706020507" pitchFamily="18" charset="2"/>
              <a:buChar char=""/>
            </a:pPr>
            <a:r>
              <a:rPr lang="en-US" sz="8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Giving away possessions</a:t>
            </a:r>
          </a:p>
          <a:p>
            <a:pPr marL="1143000" marR="0" lvl="2" indent="-228600">
              <a:lnSpc>
                <a:spcPct val="107000"/>
              </a:lnSpc>
              <a:spcBef>
                <a:spcPts val="0"/>
              </a:spcBef>
              <a:spcAft>
                <a:spcPts val="960"/>
              </a:spcAft>
              <a:buFont typeface="Symbol" panose="05050102010706020507" pitchFamily="18" charset="2"/>
              <a:buChar char=""/>
            </a:pPr>
            <a:r>
              <a:rPr lang="en-US" sz="8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Tying up loose ends, like organizing personal papers or paying off debts</a:t>
            </a:r>
            <a:endParaRPr lang="en-US" sz="80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1143000" marR="0" lvl="2" indent="-228600">
              <a:lnSpc>
                <a:spcPct val="107000"/>
              </a:lnSpc>
              <a:spcBef>
                <a:spcPts val="0"/>
              </a:spcBef>
              <a:spcAft>
                <a:spcPts val="960"/>
              </a:spcAft>
              <a:buFont typeface="Symbol" panose="05050102010706020507" pitchFamily="18" charset="2"/>
              <a:buChar char=""/>
            </a:pPr>
            <a:r>
              <a:rPr lang="en-US" sz="8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Saying goodbye to friends and family</a:t>
            </a:r>
            <a:endParaRPr lang="en-US" sz="80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914400" lvl="2" indent="0">
              <a:lnSpc>
                <a:spcPct val="107000"/>
              </a:lnSpc>
              <a:spcBef>
                <a:spcPts val="0"/>
              </a:spcBef>
              <a:spcAft>
                <a:spcPts val="960"/>
              </a:spcAft>
              <a:buNone/>
            </a:pPr>
            <a:endParaRPr lang="en-US" sz="80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spcAft>
                <a:spcPts val="800"/>
              </a:spcAft>
              <a:buNone/>
            </a:pPr>
            <a:r>
              <a:rPr lang="en-US" sz="8000" dirty="0">
                <a:latin typeface="Calibri" panose="020F0502020204030204" pitchFamily="34" charset="0"/>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rtl="0">
              <a:lnSpc>
                <a:spcPct val="80000"/>
              </a:lnSpc>
              <a:spcBef>
                <a:spcPts val="0"/>
              </a:spcBef>
              <a:spcAft>
                <a:spcPts val="0"/>
              </a:spcAft>
              <a:buClr>
                <a:srgbClr val="0047FF"/>
              </a:buClr>
              <a:buSzPts val="5437"/>
              <a:buNone/>
            </a:pPr>
            <a:endParaRPr dirty="0"/>
          </a:p>
        </p:txBody>
      </p:sp>
      <p:pic>
        <p:nvPicPr>
          <p:cNvPr id="140" name="Google Shape;140;p4"/>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extLst>
      <p:ext uri="{BB962C8B-B14F-4D97-AF65-F5344CB8AC3E}">
        <p14:creationId xmlns:p14="http://schemas.microsoft.com/office/powerpoint/2010/main" val="915508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dirty="0"/>
              <a:t>\</a:t>
            </a:r>
            <a:endParaRPr dirty="0"/>
          </a:p>
        </p:txBody>
      </p:sp>
      <p:sp>
        <p:nvSpPr>
          <p:cNvPr id="139" name="Google Shape;139;p4"/>
          <p:cNvSpPr txBox="1">
            <a:spLocks noGrp="1"/>
          </p:cNvSpPr>
          <p:nvPr>
            <p:ph type="body" idx="1"/>
          </p:nvPr>
        </p:nvSpPr>
        <p:spPr>
          <a:xfrm>
            <a:off x="304799" y="1100380"/>
            <a:ext cx="8577943" cy="5482982"/>
          </a:xfrm>
          <a:prstGeom prst="rect">
            <a:avLst/>
          </a:prstGeom>
          <a:noFill/>
          <a:ln>
            <a:noFill/>
          </a:ln>
        </p:spPr>
        <p:txBody>
          <a:bodyPr spcFirstLastPara="1" wrap="square" lIns="91425" tIns="45700" rIns="91425" bIns="45700" anchor="t" anchorCtr="0">
            <a:normAutofit fontScale="25000" lnSpcReduction="20000"/>
          </a:bodyPr>
          <a:lstStyle/>
          <a:p>
            <a:pPr marL="0" indent="0" algn="ctr">
              <a:lnSpc>
                <a:spcPct val="107000"/>
              </a:lnSpc>
              <a:spcBef>
                <a:spcPts val="0"/>
              </a:spcBef>
              <a:spcAft>
                <a:spcPts val="800"/>
              </a:spcAft>
              <a:buNone/>
            </a:pPr>
            <a:r>
              <a:rPr lang="en-US" sz="1400" dirty="0">
                <a:solidFill>
                  <a:srgbClr val="000000"/>
                </a:solidFill>
                <a:effectLst/>
                <a:latin typeface="Times New Roman" panose="02020603050405020304" pitchFamily="18" charset="0"/>
                <a:ea typeface="Calibri" panose="020F0502020204030204" pitchFamily="34" charset="0"/>
              </a:rPr>
              <a:t>.</a:t>
            </a:r>
            <a:endParaRPr lang="en-US" sz="1400" dirty="0">
              <a:effectLst/>
              <a:latin typeface="Times New Roman" panose="02020603050405020304" pitchFamily="18" charset="0"/>
              <a:ea typeface="Calibri" panose="020F0502020204030204" pitchFamily="34" charset="0"/>
            </a:endParaRPr>
          </a:p>
          <a:p>
            <a:pPr marL="0" indent="0" algn="ctr">
              <a:lnSpc>
                <a:spcPct val="107000"/>
              </a:lnSpc>
              <a:spcBef>
                <a:spcPts val="0"/>
              </a:spcBef>
              <a:spcAft>
                <a:spcPts val="800"/>
              </a:spcAft>
              <a:buNone/>
            </a:pPr>
            <a:r>
              <a:rPr lang="en-US" sz="9600" b="1" dirty="0">
                <a:latin typeface="Calibri" panose="020F0502020204030204" pitchFamily="34" charset="0"/>
                <a:ea typeface="Calibri" panose="020F0502020204030204" pitchFamily="34" charset="0"/>
                <a:cs typeface="Calibri" panose="020F0502020204030204" pitchFamily="34" charset="0"/>
              </a:rPr>
              <a:t> How to talk to your friend who may be experiencing a suicide-related crisis (1 of 3)</a:t>
            </a:r>
          </a:p>
          <a:p>
            <a:pPr marL="0" indent="0">
              <a:lnSpc>
                <a:spcPct val="107000"/>
              </a:lnSpc>
              <a:spcBef>
                <a:spcPts val="0"/>
              </a:spcBef>
              <a:spcAft>
                <a:spcPts val="1800"/>
              </a:spcAft>
              <a:buNone/>
            </a:pPr>
            <a:r>
              <a:rPr lang="en-US" sz="6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When a suicide-related crisis occurs, friends and family are often caught off-guard, unprepared and unsure of what to do. The behaviors of a person experiencing a crisis can be unpredictable, changing dramatically without warning.</a:t>
            </a:r>
            <a:endParaRPr lang="en-US" sz="6400" dirty="0">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Bef>
                <a:spcPts val="0"/>
              </a:spcBef>
              <a:spcAft>
                <a:spcPts val="1800"/>
              </a:spcAft>
              <a:buNone/>
            </a:pPr>
            <a:r>
              <a:rPr lang="en-US" sz="6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There are a few ways to approach a suicide-crisis:</a:t>
            </a:r>
            <a:endParaRPr lang="en-US" sz="6400" dirty="0">
              <a:latin typeface="Calibri" panose="020F0502020204030204" pitchFamily="34" charset="0"/>
              <a:ea typeface="Calibri" panose="020F0502020204030204" pitchFamily="34" charset="0"/>
              <a:cs typeface="Calibri" panose="020F0502020204030204" pitchFamily="34" charset="0"/>
            </a:endParaRPr>
          </a:p>
          <a:p>
            <a:pPr marL="342900" lvl="0">
              <a:lnSpc>
                <a:spcPct val="107000"/>
              </a:lnSpc>
              <a:spcBef>
                <a:spcPts val="0"/>
              </a:spcBef>
              <a:spcAft>
                <a:spcPts val="960"/>
              </a:spcAft>
              <a:buFont typeface="Symbol" panose="05050102010706020507" pitchFamily="18" charset="2"/>
              <a:buChar char=""/>
            </a:pPr>
            <a:r>
              <a:rPr lang="en-US" sz="6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Talk to your friend in any way you can – in-person, on the phone, via text, via e-mail -</a:t>
            </a:r>
            <a:r>
              <a:rPr lang="en-US" sz="6400" dirty="0">
                <a:solidFill>
                  <a:srgbClr val="000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6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just have the conversation.</a:t>
            </a:r>
            <a:r>
              <a:rPr lang="en-US" sz="6400" dirty="0">
                <a:latin typeface="Calibri" panose="020F0502020204030204" pitchFamily="34" charset="0"/>
                <a:ea typeface="Times New Roman" panose="02020603050405020304" pitchFamily="18" charset="0"/>
                <a:cs typeface="Calibri" panose="020F0502020204030204" pitchFamily="34" charset="0"/>
              </a:rPr>
              <a:t> </a:t>
            </a:r>
            <a:endParaRPr lang="en-US" sz="6400" dirty="0">
              <a:latin typeface="Calibri" panose="020F0502020204030204" pitchFamily="34" charset="0"/>
              <a:ea typeface="Calibri" panose="020F0502020204030204" pitchFamily="34" charset="0"/>
              <a:cs typeface="Calibri" panose="020F0502020204030204" pitchFamily="34" charset="0"/>
            </a:endParaRPr>
          </a:p>
          <a:p>
            <a:pPr marL="342900" lvl="0">
              <a:lnSpc>
                <a:spcPct val="107000"/>
              </a:lnSpc>
              <a:spcBef>
                <a:spcPts val="0"/>
              </a:spcBef>
              <a:spcAft>
                <a:spcPts val="960"/>
              </a:spcAft>
              <a:buFont typeface="Symbol" panose="05050102010706020507" pitchFamily="18" charset="2"/>
              <a:buChar char=""/>
            </a:pPr>
            <a:r>
              <a:rPr lang="en-US" sz="6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Talk openly and honestly. Don’t be afraid to ask questions like: “Do you have a plan for how you would kill yourself?” “How can I help?” “What kind of pain are you in?”</a:t>
            </a:r>
            <a:endParaRPr lang="en-US" sz="6400"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Bef>
                <a:spcPts val="0"/>
              </a:spcBef>
              <a:spcAft>
                <a:spcPts val="960"/>
              </a:spcAft>
              <a:buFont typeface="Courier New" panose="02070309020205020404" pitchFamily="49" charset="0"/>
              <a:buChar char="o"/>
            </a:pPr>
            <a:r>
              <a:rPr lang="en-US" sz="6400" b="1" dirty="0">
                <a:solidFill>
                  <a:srgbClr val="000000"/>
                </a:solidFill>
                <a:latin typeface="Calibri" panose="020F0502020204030204" pitchFamily="34" charset="0"/>
                <a:ea typeface="Calibri" panose="020F0502020204030204" pitchFamily="34" charset="0"/>
                <a:cs typeface="Calibri" panose="020F0502020204030204" pitchFamily="34" charset="0"/>
              </a:rPr>
              <a:t>Frame the question in empathy and compassion.</a:t>
            </a:r>
            <a:endParaRPr lang="en-US" sz="6400"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Bef>
                <a:spcPts val="0"/>
              </a:spcBef>
              <a:spcAft>
                <a:spcPts val="960"/>
              </a:spcAft>
              <a:buFont typeface="Courier New" panose="02070309020205020404" pitchFamily="49" charset="0"/>
              <a:buChar char="o"/>
            </a:pPr>
            <a:r>
              <a:rPr lang="en-US" sz="6400" b="1" dirty="0">
                <a:solidFill>
                  <a:srgbClr val="000000"/>
                </a:solidFill>
                <a:latin typeface="Calibri" panose="020F0502020204030204" pitchFamily="34" charset="0"/>
                <a:ea typeface="Calibri" panose="020F0502020204030204" pitchFamily="34" charset="0"/>
                <a:cs typeface="Calibri" panose="020F0502020204030204" pitchFamily="34" charset="0"/>
              </a:rPr>
              <a:t>Use direct language</a:t>
            </a:r>
            <a:r>
              <a:rPr lang="en-US" sz="6400" dirty="0">
                <a:solidFill>
                  <a:srgbClr val="000000"/>
                </a:solidFill>
                <a:latin typeface="Calibri" panose="020F0502020204030204" pitchFamily="34" charset="0"/>
                <a:ea typeface="Calibri" panose="020F0502020204030204" pitchFamily="34" charset="0"/>
                <a:cs typeface="Calibri" panose="020F0502020204030204" pitchFamily="34" charset="0"/>
              </a:rPr>
              <a:t>. Using the word “suicide” in a direct way says, “We can talk about this here.” It’s important to use the direct language of “suicide” rather than “hurting yourself,” because these are different questions.</a:t>
            </a:r>
            <a:endParaRPr lang="en-US" sz="6400"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Bef>
                <a:spcPts val="0"/>
              </a:spcBef>
              <a:spcAft>
                <a:spcPts val="960"/>
              </a:spcAft>
              <a:buFont typeface="Courier New" panose="02070309020205020404" pitchFamily="49" charset="0"/>
              <a:buChar char="o"/>
            </a:pPr>
            <a:r>
              <a:rPr lang="en-US" sz="6400" b="1" dirty="0">
                <a:solidFill>
                  <a:srgbClr val="000000"/>
                </a:solidFill>
                <a:latin typeface="Calibri" panose="020F0502020204030204" pitchFamily="34" charset="0"/>
                <a:ea typeface="Calibri" panose="020F0502020204030204" pitchFamily="34" charset="0"/>
                <a:cs typeface="Calibri" panose="020F0502020204030204" pitchFamily="34" charset="0"/>
              </a:rPr>
              <a:t>Build-in choice, and take action in the moment</a:t>
            </a:r>
            <a:r>
              <a:rPr lang="en-US" sz="6400" b="1" dirty="0">
                <a:solidFill>
                  <a:srgbClr val="4A4A4A"/>
                </a:solidFill>
                <a:latin typeface="Calibri" panose="020F0502020204030204" pitchFamily="34" charset="0"/>
                <a:ea typeface="Calibri" panose="020F0502020204030204" pitchFamily="34" charset="0"/>
                <a:cs typeface="Calibri" panose="020F0502020204030204" pitchFamily="34" charset="0"/>
              </a:rPr>
              <a:t>, </a:t>
            </a:r>
            <a:r>
              <a:rPr lang="en-US" sz="6400" dirty="0">
                <a:solidFill>
                  <a:srgbClr val="000000"/>
                </a:solidFill>
                <a:latin typeface="Calibri" panose="020F0502020204030204" pitchFamily="34" charset="0"/>
                <a:ea typeface="Calibri" panose="020F0502020204030204" pitchFamily="34" charset="0"/>
                <a:cs typeface="Calibri" panose="020F0502020204030204" pitchFamily="34" charset="0"/>
              </a:rPr>
              <a:t>meaning asking open-ended questions, giving them questions that have a choice built into them.</a:t>
            </a:r>
            <a:endParaRPr lang="en-US" sz="6400"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Bef>
                <a:spcPts val="0"/>
              </a:spcBef>
              <a:spcAft>
                <a:spcPts val="960"/>
              </a:spcAft>
              <a:buFont typeface="Courier New" panose="02070309020205020404" pitchFamily="49" charset="0"/>
              <a:buChar char="o"/>
            </a:pPr>
            <a:r>
              <a:rPr lang="en-US" sz="6400" dirty="0">
                <a:solidFill>
                  <a:srgbClr val="000000"/>
                </a:solidFill>
                <a:latin typeface="Calibri" panose="020F0502020204030204" pitchFamily="34" charset="0"/>
                <a:ea typeface="Calibri" panose="020F0502020204030204" pitchFamily="34" charset="0"/>
                <a:cs typeface="Calibri" panose="020F0502020204030204" pitchFamily="34" charset="0"/>
              </a:rPr>
              <a:t>Make a specific plan for follow-up by saying something like, “I’m going to reach out tomorrow to see how you’re doing.” Following up can make a world of difference, regardless of how the conversation went</a:t>
            </a:r>
            <a:endParaRPr lang="en-US" sz="6400" b="1" dirty="0">
              <a:effectLst/>
              <a:latin typeface="Calibri" panose="020F0502020204030204" pitchFamily="34" charset="0"/>
              <a:ea typeface="Calibri" panose="020F0502020204030204" pitchFamily="34" charset="0"/>
              <a:cs typeface="Calibri" panose="020F0502020204030204" pitchFamily="34" charset="0"/>
            </a:endParaRPr>
          </a:p>
          <a:p>
            <a:pPr marL="0">
              <a:lnSpc>
                <a:spcPct val="107000"/>
              </a:lnSpc>
              <a:spcBef>
                <a:spcPts val="0"/>
              </a:spcBef>
              <a:spcAft>
                <a:spcPts val="800"/>
              </a:spcAft>
            </a:pPr>
            <a:endParaRPr lang="en-US" sz="6400" b="1" u="sng" dirty="0">
              <a:effectLst/>
              <a:latin typeface="Abadi" panose="020B0604020202020204" pitchFamily="34" charset="0"/>
              <a:ea typeface="Calibri" panose="020F0502020204030204" pitchFamily="34" charset="0"/>
            </a:endParaRPr>
          </a:p>
          <a:p>
            <a:pPr marL="0" indent="0">
              <a:lnSpc>
                <a:spcPct val="107000"/>
              </a:lnSpc>
              <a:spcBef>
                <a:spcPts val="0"/>
              </a:spcBef>
              <a:spcAft>
                <a:spcPts val="800"/>
              </a:spcAft>
              <a:buNone/>
            </a:pPr>
            <a:r>
              <a:rPr lang="en-US" sz="6400" dirty="0">
                <a:latin typeface="Abadi" panose="020B0604020202020204" pitchFamily="34" charset="0"/>
                <a:ea typeface="Calibri" panose="020F0502020204030204" pitchFamily="34" charset="0"/>
              </a:rPr>
              <a:t>	 </a:t>
            </a:r>
          </a:p>
          <a:p>
            <a:pPr marL="0" marR="0" indent="0">
              <a:lnSpc>
                <a:spcPct val="107000"/>
              </a:lnSpc>
              <a:spcBef>
                <a:spcPts val="0"/>
              </a:spcBef>
              <a:spcAft>
                <a:spcPts val="0"/>
              </a:spcAft>
              <a:buNone/>
            </a:pP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rtl="0">
              <a:lnSpc>
                <a:spcPct val="80000"/>
              </a:lnSpc>
              <a:spcBef>
                <a:spcPts val="0"/>
              </a:spcBef>
              <a:spcAft>
                <a:spcPts val="0"/>
              </a:spcAft>
              <a:buClr>
                <a:srgbClr val="0047FF"/>
              </a:buClr>
              <a:buSzPts val="5437"/>
              <a:buNone/>
            </a:pPr>
            <a:endParaRPr dirty="0"/>
          </a:p>
        </p:txBody>
      </p:sp>
      <p:pic>
        <p:nvPicPr>
          <p:cNvPr id="140" name="Google Shape;140;p4"/>
          <p:cNvPicPr preferRelativeResize="0"/>
          <p:nvPr/>
        </p:nvPicPr>
        <p:blipFill rotWithShape="1">
          <a:blip r:embed="rId3">
            <a:alphaModFix/>
          </a:blip>
          <a:srcRect/>
          <a:stretch/>
        </p:blipFill>
        <p:spPr>
          <a:xfrm>
            <a:off x="838200" y="-205581"/>
            <a:ext cx="8305800" cy="1143000"/>
          </a:xfrm>
          <a:prstGeom prst="rect">
            <a:avLst/>
          </a:prstGeom>
          <a:noFill/>
          <a:ln>
            <a:noFill/>
          </a:ln>
        </p:spPr>
      </p:pic>
    </p:spTree>
    <p:extLst>
      <p:ext uri="{BB962C8B-B14F-4D97-AF65-F5344CB8AC3E}">
        <p14:creationId xmlns:p14="http://schemas.microsoft.com/office/powerpoint/2010/main" val="185184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304799" y="1417638"/>
            <a:ext cx="8577943" cy="5440362"/>
          </a:xfrm>
          <a:prstGeom prst="rect">
            <a:avLst/>
          </a:prstGeom>
          <a:noFill/>
          <a:ln>
            <a:noFill/>
          </a:ln>
        </p:spPr>
        <p:txBody>
          <a:bodyPr spcFirstLastPara="1" wrap="square" lIns="91425" tIns="45700" rIns="91425" bIns="45700" anchor="t" anchorCtr="0">
            <a:normAutofit fontScale="25000" lnSpcReduction="20000"/>
          </a:bodyPr>
          <a:lstStyle/>
          <a:p>
            <a:pPr marL="0" indent="0" algn="ctr">
              <a:lnSpc>
                <a:spcPct val="107000"/>
              </a:lnSpc>
              <a:spcBef>
                <a:spcPts val="0"/>
              </a:spcBef>
              <a:spcAft>
                <a:spcPts val="800"/>
              </a:spcAft>
              <a:buNone/>
            </a:pPr>
            <a:endParaRPr lang="en-US" sz="7400" dirty="0">
              <a:effectLst/>
              <a:latin typeface="Times New Roman" panose="02020603050405020304" pitchFamily="18" charset="0"/>
              <a:ea typeface="Calibri" panose="020F0502020204030204" pitchFamily="34" charset="0"/>
            </a:endParaRPr>
          </a:p>
          <a:p>
            <a:pPr marL="0" indent="0" algn="ctr">
              <a:lnSpc>
                <a:spcPct val="107000"/>
              </a:lnSpc>
              <a:spcBef>
                <a:spcPts val="0"/>
              </a:spcBef>
              <a:buNone/>
            </a:pPr>
            <a:r>
              <a:rPr lang="en-US" sz="8600" b="1" dirty="0">
                <a:latin typeface="Times New Roman" panose="02020603050405020304" pitchFamily="18" charset="0"/>
                <a:ea typeface="Calibri" panose="020F0502020204030204" pitchFamily="34" charset="0"/>
              </a:rPr>
              <a:t>How to talk to your friend who may be experiencing </a:t>
            </a:r>
          </a:p>
          <a:p>
            <a:pPr marL="0" indent="0" algn="ctr">
              <a:lnSpc>
                <a:spcPct val="107000"/>
              </a:lnSpc>
              <a:spcBef>
                <a:spcPts val="0"/>
              </a:spcBef>
              <a:buNone/>
            </a:pPr>
            <a:r>
              <a:rPr lang="en-US" sz="8600" b="1" dirty="0">
                <a:latin typeface="Times New Roman" panose="02020603050405020304" pitchFamily="18" charset="0"/>
                <a:ea typeface="Calibri" panose="020F0502020204030204" pitchFamily="34" charset="0"/>
              </a:rPr>
              <a:t>a suicide-related crisis (2 of 3)</a:t>
            </a:r>
          </a:p>
          <a:p>
            <a:pPr marL="0" indent="0">
              <a:lnSpc>
                <a:spcPct val="107000"/>
              </a:lnSpc>
              <a:spcBef>
                <a:spcPts val="0"/>
              </a:spcBef>
              <a:buNone/>
            </a:pPr>
            <a:endParaRPr lang="en-US" sz="8600" b="1" dirty="0">
              <a:solidFill>
                <a:srgbClr val="000000"/>
              </a:solidFill>
              <a:effectLst/>
              <a:latin typeface="Times New Roman" panose="02020603050405020304" pitchFamily="18" charset="0"/>
              <a:ea typeface="Times New Roman" panose="02020603050405020304" pitchFamily="18" charset="0"/>
            </a:endParaRPr>
          </a:p>
          <a:p>
            <a:pPr marL="0" indent="0">
              <a:lnSpc>
                <a:spcPct val="120000"/>
              </a:lnSpc>
              <a:spcBef>
                <a:spcPts val="0"/>
              </a:spcBef>
              <a:buNone/>
            </a:pPr>
            <a:r>
              <a:rPr lang="en-US" sz="8000" dirty="0">
                <a:solidFill>
                  <a:srgbClr val="000000"/>
                </a:solidFill>
                <a:effectLst/>
                <a:latin typeface="Times New Roman" panose="02020603050405020304" pitchFamily="18" charset="0"/>
                <a:ea typeface="Times New Roman" panose="02020603050405020304" pitchFamily="18" charset="0"/>
              </a:rPr>
              <a:t>	</a:t>
            </a:r>
            <a:r>
              <a:rPr lang="en-US" sz="7200" dirty="0">
                <a:solidFill>
                  <a:srgbClr val="000000"/>
                </a:solidFill>
                <a:effectLst/>
                <a:latin typeface="Times New Roman" panose="02020603050405020304" pitchFamily="18" charset="0"/>
                <a:ea typeface="Times New Roman" panose="02020603050405020304" pitchFamily="18" charset="0"/>
              </a:rPr>
              <a:t>It is a MYTH that talking about suicide will make the person want to	commit 	suicide more – in fact, it allows the person to express his or her feelings 	and may change his or her state of mind.  Acknowledging and talking 	about a suicidal thought may reduce it.</a:t>
            </a:r>
            <a:endParaRPr lang="en-US" sz="7200" dirty="0">
              <a:solidFill>
                <a:srgbClr val="000000"/>
              </a:solidFill>
              <a:latin typeface="Times New Roman" panose="02020603050405020304" pitchFamily="18" charset="0"/>
              <a:ea typeface="Times New Roman" panose="02020603050405020304" pitchFamily="18" charset="0"/>
            </a:endParaRPr>
          </a:p>
          <a:p>
            <a:pPr marL="1143000" indent="-1143000">
              <a:lnSpc>
                <a:spcPct val="120000"/>
              </a:lnSpc>
              <a:spcBef>
                <a:spcPts val="0"/>
              </a:spcBef>
            </a:pPr>
            <a:endParaRPr lang="en-US" sz="7200" dirty="0">
              <a:solidFill>
                <a:srgbClr val="000000"/>
              </a:solidFill>
              <a:effectLst/>
              <a:latin typeface="Times New Roman" panose="02020603050405020304" pitchFamily="18" charset="0"/>
              <a:ea typeface="Times New Roman" panose="02020603050405020304" pitchFamily="18" charset="0"/>
            </a:endParaRPr>
          </a:p>
          <a:p>
            <a:pPr marL="0" indent="0">
              <a:lnSpc>
                <a:spcPct val="120000"/>
              </a:lnSpc>
              <a:spcBef>
                <a:spcPts val="0"/>
              </a:spcBef>
              <a:buNone/>
            </a:pPr>
            <a:r>
              <a:rPr lang="en-US" sz="7200" dirty="0">
                <a:solidFill>
                  <a:srgbClr val="000000"/>
                </a:solidFill>
                <a:latin typeface="Times New Roman" panose="02020603050405020304" pitchFamily="18" charset="0"/>
                <a:ea typeface="Times New Roman" panose="02020603050405020304" pitchFamily="18" charset="0"/>
              </a:rPr>
              <a:t>	</a:t>
            </a:r>
            <a:r>
              <a:rPr lang="en-US" sz="7200" dirty="0">
                <a:solidFill>
                  <a:srgbClr val="000000"/>
                </a:solidFill>
                <a:effectLst/>
                <a:latin typeface="Times New Roman" panose="02020603050405020304" pitchFamily="18" charset="0"/>
                <a:ea typeface="Times New Roman" panose="02020603050405020304" pitchFamily="18" charset="0"/>
              </a:rPr>
              <a:t>Remove means such as guns, knives or stockpiled pills</a:t>
            </a:r>
          </a:p>
          <a:p>
            <a:pPr marL="0" marR="0" lvl="0" indent="0">
              <a:lnSpc>
                <a:spcPct val="120000"/>
              </a:lnSpc>
              <a:spcBef>
                <a:spcPts val="0"/>
              </a:spcBef>
              <a:spcAft>
                <a:spcPts val="0"/>
              </a:spcAft>
              <a:buNone/>
            </a:pPr>
            <a:endParaRPr lang="en-US" sz="7200" dirty="0">
              <a:solidFill>
                <a:srgbClr val="000000"/>
              </a:solidFill>
              <a:latin typeface="Times New Roman" panose="02020603050405020304" pitchFamily="18" charset="0"/>
              <a:ea typeface="Times New Roman" panose="02020603050405020304" pitchFamily="18" charset="0"/>
            </a:endParaRPr>
          </a:p>
          <a:p>
            <a:pPr marL="0" marR="0" lvl="0" indent="0">
              <a:lnSpc>
                <a:spcPct val="120000"/>
              </a:lnSpc>
              <a:spcBef>
                <a:spcPts val="0"/>
              </a:spcBef>
              <a:spcAft>
                <a:spcPts val="0"/>
              </a:spcAft>
              <a:buNone/>
            </a:pPr>
            <a:r>
              <a:rPr lang="en-US" sz="7200" dirty="0">
                <a:solidFill>
                  <a:srgbClr val="000000"/>
                </a:solidFill>
                <a:effectLst/>
                <a:latin typeface="Times New Roman" panose="02020603050405020304" pitchFamily="18" charset="0"/>
                <a:ea typeface="Times New Roman" panose="02020603050405020304" pitchFamily="18" charset="0"/>
              </a:rPr>
              <a:t>	Calmly ask simple and direct questions, like “Can I help you call your 	psychiatrist?” “Can I help you call a crisis line?” If there are multiple 	people 	around, have one person speak at a time.</a:t>
            </a:r>
          </a:p>
          <a:p>
            <a:pPr marL="0" marR="0" lvl="0" indent="0">
              <a:lnSpc>
                <a:spcPct val="120000"/>
              </a:lnSpc>
              <a:spcBef>
                <a:spcPts val="0"/>
              </a:spcBef>
              <a:spcAft>
                <a:spcPts val="0"/>
              </a:spcAft>
              <a:buNone/>
            </a:pPr>
            <a:endParaRPr lang="en-US" sz="7200" dirty="0">
              <a:solidFill>
                <a:srgbClr val="000000"/>
              </a:solidFill>
              <a:latin typeface="Times New Roman" panose="02020603050405020304" pitchFamily="18" charset="0"/>
              <a:ea typeface="Times New Roman" panose="02020603050405020304" pitchFamily="18" charset="0"/>
            </a:endParaRPr>
          </a:p>
          <a:p>
            <a:pPr marL="0" marR="0" lvl="0" indent="0">
              <a:lnSpc>
                <a:spcPct val="120000"/>
              </a:lnSpc>
              <a:spcBef>
                <a:spcPts val="0"/>
              </a:spcBef>
              <a:spcAft>
                <a:spcPts val="0"/>
              </a:spcAft>
              <a:buNone/>
            </a:pPr>
            <a:r>
              <a:rPr lang="en-US" sz="7200" dirty="0">
                <a:solidFill>
                  <a:srgbClr val="000000"/>
                </a:solidFill>
                <a:effectLst/>
                <a:latin typeface="Times New Roman" panose="02020603050405020304" pitchFamily="18" charset="0"/>
                <a:ea typeface="Times New Roman" panose="02020603050405020304" pitchFamily="18" charset="0"/>
              </a:rPr>
              <a:t>	LISTEN to their answers.  What emotional pain are they in? Focus on 	THEIR reason for living and avoid trying to impose your reasons for them to stay 	alive.</a:t>
            </a:r>
            <a:endParaRPr lang="en-US" sz="7200" dirty="0">
              <a:effectLst/>
              <a:latin typeface="Times New Roman" panose="02020603050405020304" pitchFamily="18" charset="0"/>
              <a:ea typeface="Calibri" panose="020F0502020204030204" pitchFamily="34" charset="0"/>
            </a:endParaRPr>
          </a:p>
          <a:p>
            <a:pPr marL="342900" marR="0" lvl="0" indent="-342900">
              <a:lnSpc>
                <a:spcPct val="120000"/>
              </a:lnSpc>
              <a:spcBef>
                <a:spcPts val="0"/>
              </a:spcBef>
              <a:spcAft>
                <a:spcPts val="0"/>
              </a:spcAft>
              <a:buFont typeface="Symbol" panose="05050102010706020507" pitchFamily="18" charset="2"/>
              <a:buChar char=""/>
            </a:pPr>
            <a:endParaRPr lang="en-US" sz="4800" dirty="0">
              <a:solidFill>
                <a:srgbClr val="000000"/>
              </a:solidFill>
              <a:effectLst/>
              <a:latin typeface="Times New Roman" panose="02020603050405020304" pitchFamily="18" charset="0"/>
              <a:ea typeface="Times New Roman" panose="02020603050405020304" pitchFamily="18" charset="0"/>
            </a:endParaRPr>
          </a:p>
          <a:p>
            <a:pPr marL="0" marR="0" lvl="0" indent="0">
              <a:lnSpc>
                <a:spcPct val="120000"/>
              </a:lnSpc>
              <a:spcBef>
                <a:spcPts val="0"/>
              </a:spcBef>
              <a:spcAft>
                <a:spcPts val="0"/>
              </a:spcAft>
              <a:buNone/>
            </a:pPr>
            <a:r>
              <a:rPr lang="en-US" sz="4800" dirty="0">
                <a:effectLst/>
                <a:latin typeface="Times New Roman" panose="02020603050405020304" pitchFamily="18" charset="0"/>
                <a:ea typeface="Times New Roman" panose="02020603050405020304" pitchFamily="18" charset="0"/>
              </a:rPr>
              <a:t> </a:t>
            </a:r>
            <a:endParaRPr lang="en-US" sz="4800" dirty="0">
              <a:effectLst/>
              <a:latin typeface="Times New Roman" panose="02020603050405020304" pitchFamily="18" charset="0"/>
              <a:ea typeface="Calibri" panose="020F0502020204030204" pitchFamily="34" charset="0"/>
            </a:endParaRPr>
          </a:p>
          <a:p>
            <a:pPr marL="0" indent="0">
              <a:lnSpc>
                <a:spcPct val="107000"/>
              </a:lnSpc>
              <a:spcBef>
                <a:spcPts val="0"/>
              </a:spcBef>
              <a:spcAft>
                <a:spcPts val="800"/>
              </a:spcAft>
              <a:buNone/>
            </a:pPr>
            <a:endParaRPr lang="en-US" sz="2000" dirty="0">
              <a:latin typeface="Times New Roman" panose="02020603050405020304" pitchFamily="18" charset="0"/>
              <a:ea typeface="Calibri" panose="020F0502020204030204" pitchFamily="34" charset="0"/>
            </a:endParaRPr>
          </a:p>
          <a:p>
            <a:pPr marL="0" marR="0" indent="0">
              <a:lnSpc>
                <a:spcPct val="107000"/>
              </a:lnSpc>
              <a:spcBef>
                <a:spcPts val="0"/>
              </a:spcBef>
              <a:spcAft>
                <a:spcPts val="0"/>
              </a:spcAft>
              <a:buNone/>
            </a:pPr>
            <a:endParaRPr lang="en-US" sz="8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rtl="0">
              <a:lnSpc>
                <a:spcPct val="80000"/>
              </a:lnSpc>
              <a:spcBef>
                <a:spcPts val="0"/>
              </a:spcBef>
              <a:spcAft>
                <a:spcPts val="0"/>
              </a:spcAft>
              <a:buClr>
                <a:srgbClr val="0047FF"/>
              </a:buClr>
              <a:buSzPts val="5437"/>
              <a:buNone/>
            </a:pPr>
            <a:endParaRPr dirty="0"/>
          </a:p>
        </p:txBody>
      </p:sp>
      <p:pic>
        <p:nvPicPr>
          <p:cNvPr id="140" name="Google Shape;140;p4"/>
          <p:cNvPicPr preferRelativeResize="0"/>
          <p:nvPr/>
        </p:nvPicPr>
        <p:blipFill rotWithShape="1">
          <a:blip r:embed="rId3">
            <a:alphaModFix/>
          </a:blip>
          <a:srcRect/>
          <a:stretch/>
        </p:blipFill>
        <p:spPr>
          <a:xfrm>
            <a:off x="838200" y="-205581"/>
            <a:ext cx="8305800" cy="1143000"/>
          </a:xfrm>
          <a:prstGeom prst="rect">
            <a:avLst/>
          </a:prstGeom>
          <a:noFill/>
          <a:ln>
            <a:noFill/>
          </a:ln>
        </p:spPr>
      </p:pic>
    </p:spTree>
    <p:extLst>
      <p:ext uri="{BB962C8B-B14F-4D97-AF65-F5344CB8AC3E}">
        <p14:creationId xmlns:p14="http://schemas.microsoft.com/office/powerpoint/2010/main" val="274408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304799" y="1417638"/>
            <a:ext cx="8577943" cy="5165724"/>
          </a:xfrm>
          <a:prstGeom prst="rect">
            <a:avLst/>
          </a:prstGeom>
          <a:noFill/>
          <a:ln>
            <a:noFill/>
          </a:ln>
        </p:spPr>
        <p:txBody>
          <a:bodyPr spcFirstLastPara="1" wrap="square" lIns="91425" tIns="45700" rIns="91425" bIns="45700" anchor="t" anchorCtr="0">
            <a:normAutofit fontScale="25000" lnSpcReduction="20000"/>
          </a:bodyPr>
          <a:lstStyle/>
          <a:p>
            <a:pPr marL="0" indent="0" algn="ctr">
              <a:lnSpc>
                <a:spcPct val="107000"/>
              </a:lnSpc>
              <a:spcBef>
                <a:spcPts val="0"/>
              </a:spcBef>
              <a:spcAft>
                <a:spcPts val="800"/>
              </a:spcAft>
              <a:buNone/>
            </a:pPr>
            <a:endParaRPr lang="en-US" sz="8000" b="1" dirty="0">
              <a:solidFill>
                <a:srgbClr val="000000"/>
              </a:solidFill>
              <a:effectLst/>
              <a:latin typeface="Times New Roman" panose="02020603050405020304" pitchFamily="18" charset="0"/>
              <a:ea typeface="Calibri" panose="020F0502020204030204" pitchFamily="34" charset="0"/>
            </a:endParaRPr>
          </a:p>
          <a:p>
            <a:pPr marL="0" indent="0" algn="ctr">
              <a:lnSpc>
                <a:spcPct val="120000"/>
              </a:lnSpc>
              <a:spcBef>
                <a:spcPts val="0"/>
              </a:spcBef>
              <a:spcAft>
                <a:spcPts val="800"/>
              </a:spcAft>
              <a:buNone/>
            </a:pPr>
            <a:r>
              <a:rPr lang="en-US" sz="11200" b="1" dirty="0">
                <a:solidFill>
                  <a:srgbClr val="000000"/>
                </a:solidFill>
                <a:effectLst/>
                <a:latin typeface="Times New Roman" panose="02020603050405020304" pitchFamily="18" charset="0"/>
                <a:ea typeface="Calibri" panose="020F0502020204030204" pitchFamily="34" charset="0"/>
              </a:rPr>
              <a:t>How to talk to your friend who may be having a suicide-related crisis (3 of 3)</a:t>
            </a:r>
            <a:r>
              <a:rPr lang="en-US" sz="11200" dirty="0">
                <a:solidFill>
                  <a:srgbClr val="000000"/>
                </a:solidFill>
                <a:effectLst/>
                <a:latin typeface="Times New Roman" panose="02020603050405020304" pitchFamily="18" charset="0"/>
                <a:ea typeface="Calibri" panose="020F0502020204030204" pitchFamily="34" charset="0"/>
              </a:rPr>
              <a:t>.</a:t>
            </a:r>
          </a:p>
          <a:p>
            <a:pPr marL="0" indent="0">
              <a:lnSpc>
                <a:spcPct val="120000"/>
              </a:lnSpc>
              <a:spcBef>
                <a:spcPts val="0"/>
              </a:spcBef>
              <a:spcAft>
                <a:spcPts val="800"/>
              </a:spcAft>
              <a:buNone/>
              <a:tabLst>
                <a:tab pos="914400" algn="l"/>
              </a:tabLst>
            </a:pPr>
            <a:r>
              <a:rPr lang="en-US" sz="8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0" indent="0">
              <a:lnSpc>
                <a:spcPct val="120000"/>
              </a:lnSpc>
              <a:spcBef>
                <a:spcPts val="0"/>
              </a:spcBef>
              <a:spcAft>
                <a:spcPts val="800"/>
              </a:spcAft>
              <a:buNone/>
              <a:tabLst>
                <a:tab pos="914400" algn="l"/>
              </a:tabLst>
            </a:pPr>
            <a:r>
              <a:rPr lang="en-US" sz="8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Don’t argue, threaten or raise your voice.</a:t>
            </a:r>
            <a:endParaRPr lang="en-US" sz="8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20000"/>
              </a:lnSpc>
              <a:spcBef>
                <a:spcPts val="0"/>
              </a:spcBef>
              <a:spcAft>
                <a:spcPts val="0"/>
              </a:spcAft>
              <a:buNone/>
              <a:tabLst>
                <a:tab pos="977900" algn="l"/>
              </a:tabLst>
            </a:pPr>
            <a:endParaRPr lang="en-US" sz="8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20000"/>
              </a:lnSpc>
              <a:spcBef>
                <a:spcPts val="0"/>
              </a:spcBef>
              <a:spcAft>
                <a:spcPts val="0"/>
              </a:spcAft>
              <a:buNone/>
              <a:tabLst>
                <a:tab pos="977900" algn="l"/>
              </a:tabLst>
            </a:pPr>
            <a:r>
              <a:rPr lang="en-US" sz="8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Don’t debate whether suicide is right or wrong</a:t>
            </a:r>
            <a:endParaRPr lang="en-US" sz="8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20000"/>
              </a:lnSpc>
              <a:spcBef>
                <a:spcPts val="0"/>
              </a:spcBef>
              <a:spcAft>
                <a:spcPts val="0"/>
              </a:spcAft>
              <a:buNone/>
              <a:tabLst>
                <a:tab pos="977900" algn="l"/>
              </a:tabLst>
            </a:pPr>
            <a:endParaRPr lang="en-US" sz="8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20000"/>
              </a:lnSpc>
              <a:spcBef>
                <a:spcPts val="0"/>
              </a:spcBef>
              <a:spcAft>
                <a:spcPts val="0"/>
              </a:spcAft>
              <a:buNone/>
              <a:tabLst>
                <a:tab pos="977900" algn="l"/>
              </a:tabLst>
            </a:pPr>
            <a:r>
              <a:rPr lang="en-US" sz="8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If you’re nervous, try not to fidget or pace</a:t>
            </a:r>
            <a:endParaRPr lang="en-US" sz="8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20000"/>
              </a:lnSpc>
              <a:spcBef>
                <a:spcPts val="0"/>
              </a:spcBef>
              <a:spcAft>
                <a:spcPts val="0"/>
              </a:spcAft>
              <a:buNone/>
              <a:tabLst>
                <a:tab pos="977900" algn="l"/>
              </a:tabLst>
            </a:pPr>
            <a:endParaRPr lang="en-US" sz="8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20000"/>
              </a:lnSpc>
              <a:spcBef>
                <a:spcPts val="0"/>
              </a:spcBef>
              <a:spcAft>
                <a:spcPts val="0"/>
              </a:spcAft>
              <a:buNone/>
              <a:tabLst>
                <a:tab pos="977900" algn="l"/>
              </a:tabLst>
            </a:pPr>
            <a:r>
              <a:rPr lang="en-US" sz="8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Express support and concern</a:t>
            </a:r>
          </a:p>
          <a:p>
            <a:pPr marL="342900" marR="0" lvl="0" indent="-342900">
              <a:lnSpc>
                <a:spcPct val="120000"/>
              </a:lnSpc>
              <a:spcBef>
                <a:spcPts val="0"/>
              </a:spcBef>
              <a:spcAft>
                <a:spcPts val="0"/>
              </a:spcAft>
              <a:buFont typeface="Symbol" panose="05050102010706020507" pitchFamily="18" charset="2"/>
              <a:buChar char=""/>
              <a:tabLst>
                <a:tab pos="977900" algn="l"/>
              </a:tabLst>
            </a:pPr>
            <a:endParaRPr lang="en-US" sz="8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20000"/>
              </a:lnSpc>
              <a:spcBef>
                <a:spcPts val="0"/>
              </a:spcBef>
              <a:spcAft>
                <a:spcPts val="0"/>
              </a:spcAft>
              <a:buNone/>
              <a:tabLst>
                <a:tab pos="977900" algn="l"/>
              </a:tabLst>
            </a:pPr>
            <a:r>
              <a:rPr lang="en-US" sz="8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 patient</a:t>
            </a:r>
          </a:p>
          <a:p>
            <a:pPr marL="0" marR="0" lvl="0" indent="0">
              <a:lnSpc>
                <a:spcPct val="107000"/>
              </a:lnSpc>
              <a:spcBef>
                <a:spcPts val="0"/>
              </a:spcBef>
              <a:spcAft>
                <a:spcPts val="0"/>
              </a:spcAft>
              <a:buNone/>
              <a:tabLst>
                <a:tab pos="977900" algn="l"/>
              </a:tabLst>
            </a:pPr>
            <a:r>
              <a:rPr lang="en-US" sz="8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endParaRPr lang="en-US" sz="96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lnSpc>
                <a:spcPct val="107000"/>
              </a:lnSpc>
              <a:spcBef>
                <a:spcPts val="0"/>
              </a:spcBef>
              <a:buNone/>
            </a:pPr>
            <a:endParaRPr lang="en-US" sz="6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indent="0" algn="ctr">
              <a:lnSpc>
                <a:spcPct val="107000"/>
              </a:lnSpc>
              <a:spcBef>
                <a:spcPts val="0"/>
              </a:spcBef>
              <a:buNone/>
            </a:pPr>
            <a:r>
              <a:rPr lang="en-US" sz="6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en-US" sz="6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ctr">
              <a:lnSpc>
                <a:spcPct val="107000"/>
              </a:lnSpc>
              <a:spcBef>
                <a:spcPts val="0"/>
              </a:spcBef>
              <a:spcAft>
                <a:spcPts val="0"/>
              </a:spcAft>
              <a:buFont typeface="Symbol" panose="05050102010706020507" pitchFamily="18" charset="2"/>
              <a:buChar char=""/>
            </a:pPr>
            <a:endParaRPr lang="en-US" sz="6200" dirty="0">
              <a:effectLst/>
              <a:latin typeface="Calibri" panose="020F0502020204030204" pitchFamily="34" charset="0"/>
              <a:ea typeface="Calibri" panose="020F0502020204030204" pitchFamily="34" charset="0"/>
              <a:cs typeface="Calibri" panose="020F0502020204030204" pitchFamily="34" charset="0"/>
            </a:endParaRPr>
          </a:p>
          <a:p>
            <a:pPr marL="0" lvl="0" indent="0" rtl="0">
              <a:lnSpc>
                <a:spcPct val="80000"/>
              </a:lnSpc>
              <a:spcBef>
                <a:spcPts val="0"/>
              </a:spcBef>
              <a:spcAft>
                <a:spcPts val="0"/>
              </a:spcAft>
              <a:buClr>
                <a:srgbClr val="0047FF"/>
              </a:buClr>
              <a:buSzPts val="5437"/>
              <a:buNone/>
            </a:pPr>
            <a:endParaRPr sz="3600" dirty="0">
              <a:latin typeface="Calibri" panose="020F0502020204030204" pitchFamily="34" charset="0"/>
              <a:cs typeface="Calibri" panose="020F0502020204030204" pitchFamily="34" charset="0"/>
            </a:endParaRPr>
          </a:p>
        </p:txBody>
      </p:sp>
      <p:pic>
        <p:nvPicPr>
          <p:cNvPr id="140" name="Google Shape;140;p4"/>
          <p:cNvPicPr preferRelativeResize="0"/>
          <p:nvPr/>
        </p:nvPicPr>
        <p:blipFill rotWithShape="1">
          <a:blip r:embed="rId3">
            <a:alphaModFix/>
          </a:blip>
          <a:srcRect/>
          <a:stretch/>
        </p:blipFill>
        <p:spPr>
          <a:xfrm>
            <a:off x="457200" y="274638"/>
            <a:ext cx="8305800" cy="1143000"/>
          </a:xfrm>
          <a:prstGeom prst="rect">
            <a:avLst/>
          </a:prstGeom>
          <a:noFill/>
          <a:ln>
            <a:noFill/>
          </a:ln>
        </p:spPr>
      </p:pic>
    </p:spTree>
    <p:extLst>
      <p:ext uri="{BB962C8B-B14F-4D97-AF65-F5344CB8AC3E}">
        <p14:creationId xmlns:p14="http://schemas.microsoft.com/office/powerpoint/2010/main" val="110607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304799" y="1417638"/>
            <a:ext cx="8577943" cy="5165724"/>
          </a:xfrm>
          <a:prstGeom prst="rect">
            <a:avLst/>
          </a:prstGeom>
          <a:noFill/>
          <a:ln>
            <a:noFill/>
          </a:ln>
        </p:spPr>
        <p:txBody>
          <a:bodyPr spcFirstLastPara="1" wrap="square" lIns="91425" tIns="45700" rIns="91425" bIns="45700" anchor="t" anchorCtr="0">
            <a:normAutofit/>
          </a:bodyPr>
          <a:lstStyle/>
          <a:p>
            <a:pPr marL="0" indent="0" algn="ctr">
              <a:lnSpc>
                <a:spcPct val="107000"/>
              </a:lnSpc>
              <a:spcBef>
                <a:spcPts val="0"/>
              </a:spcBef>
              <a:spcAft>
                <a:spcPts val="800"/>
              </a:spcAft>
              <a:buNone/>
            </a:pPr>
            <a:endParaRPr lang="en-US" sz="8000" b="1" dirty="0">
              <a:solidFill>
                <a:srgbClr val="000000"/>
              </a:solidFill>
              <a:effectLst/>
              <a:latin typeface="Times New Roman" panose="02020603050405020304" pitchFamily="18" charset="0"/>
              <a:ea typeface="Calibri" panose="020F0502020204030204" pitchFamily="34" charset="0"/>
            </a:endParaRPr>
          </a:p>
          <a:p>
            <a:pPr marL="0" indent="0" algn="ctr">
              <a:lnSpc>
                <a:spcPct val="107000"/>
              </a:lnSpc>
              <a:spcBef>
                <a:spcPts val="0"/>
              </a:spcBef>
              <a:buNone/>
            </a:pPr>
            <a:r>
              <a:rPr lang="en-US" sz="6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SUICIDE IS NOT THE ANSWER. THERE IS HOPE.</a:t>
            </a:r>
            <a:endParaRPr lang="en-US" sz="62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ctr">
              <a:lnSpc>
                <a:spcPct val="107000"/>
              </a:lnSpc>
              <a:spcBef>
                <a:spcPts val="0"/>
              </a:spcBef>
              <a:spcAft>
                <a:spcPts val="0"/>
              </a:spcAft>
              <a:buFont typeface="Symbol" panose="05050102010706020507" pitchFamily="18" charset="2"/>
              <a:buChar char=""/>
            </a:pPr>
            <a:endParaRPr lang="en-US" sz="6200" dirty="0">
              <a:effectLst/>
              <a:latin typeface="Calibri" panose="020F0502020204030204" pitchFamily="34" charset="0"/>
              <a:ea typeface="Calibri" panose="020F0502020204030204" pitchFamily="34" charset="0"/>
              <a:cs typeface="Calibri" panose="020F0502020204030204" pitchFamily="34" charset="0"/>
            </a:endParaRPr>
          </a:p>
          <a:p>
            <a:pPr marL="0" lvl="0" indent="0" rtl="0">
              <a:lnSpc>
                <a:spcPct val="80000"/>
              </a:lnSpc>
              <a:spcBef>
                <a:spcPts val="0"/>
              </a:spcBef>
              <a:spcAft>
                <a:spcPts val="0"/>
              </a:spcAft>
              <a:buClr>
                <a:srgbClr val="0047FF"/>
              </a:buClr>
              <a:buSzPts val="5437"/>
              <a:buNone/>
            </a:pPr>
            <a:endParaRPr sz="3600" dirty="0">
              <a:latin typeface="Calibri" panose="020F0502020204030204" pitchFamily="34" charset="0"/>
              <a:cs typeface="Calibri" panose="020F0502020204030204" pitchFamily="34" charset="0"/>
            </a:endParaRPr>
          </a:p>
        </p:txBody>
      </p:sp>
      <p:pic>
        <p:nvPicPr>
          <p:cNvPr id="140" name="Google Shape;140;p4"/>
          <p:cNvPicPr preferRelativeResize="0"/>
          <p:nvPr/>
        </p:nvPicPr>
        <p:blipFill rotWithShape="1">
          <a:blip r:embed="rId3">
            <a:alphaModFix/>
          </a:blip>
          <a:srcRect/>
          <a:stretch/>
        </p:blipFill>
        <p:spPr>
          <a:xfrm>
            <a:off x="457200" y="274638"/>
            <a:ext cx="8305800" cy="1143000"/>
          </a:xfrm>
          <a:prstGeom prst="rect">
            <a:avLst/>
          </a:prstGeom>
          <a:noFill/>
          <a:ln>
            <a:noFill/>
          </a:ln>
        </p:spPr>
      </p:pic>
    </p:spTree>
    <p:extLst>
      <p:ext uri="{BB962C8B-B14F-4D97-AF65-F5344CB8AC3E}">
        <p14:creationId xmlns:p14="http://schemas.microsoft.com/office/powerpoint/2010/main" val="150006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228600" y="838200"/>
            <a:ext cx="8458200" cy="1371600"/>
          </a:xfrm>
          <a:prstGeom prst="rect">
            <a:avLst/>
          </a:prstGeom>
          <a:noFill/>
          <a:ln>
            <a:noFill/>
          </a:ln>
        </p:spPr>
      </p:pic>
      <p:sp>
        <p:nvSpPr>
          <p:cNvPr id="96" name="Google Shape;96;p2"/>
          <p:cNvSpPr txBox="1"/>
          <p:nvPr/>
        </p:nvSpPr>
        <p:spPr>
          <a:xfrm>
            <a:off x="1146220" y="2472744"/>
            <a:ext cx="6397579" cy="397027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dirty="0">
                <a:solidFill>
                  <a:srgbClr val="000000"/>
                </a:solidFill>
                <a:latin typeface="Calibri"/>
                <a:ea typeface="Calibri"/>
                <a:cs typeface="Calibri"/>
                <a:sym typeface="Calibri"/>
              </a:rPr>
              <a:t> A grassroots organization incorporated in 1985, </a:t>
            </a:r>
            <a:endParaRPr dirty="0"/>
          </a:p>
          <a:p>
            <a:pPr marL="0" marR="0" lvl="0" indent="0" algn="ctr" rtl="0">
              <a:spcBef>
                <a:spcPts val="0"/>
              </a:spcBef>
              <a:spcAft>
                <a:spcPts val="0"/>
              </a:spcAft>
              <a:buNone/>
            </a:pPr>
            <a:r>
              <a:rPr lang="en-US" sz="3600" b="0" i="0" u="none" strike="noStrike" cap="none" dirty="0">
                <a:solidFill>
                  <a:srgbClr val="000000"/>
                </a:solidFill>
                <a:latin typeface="Calibri"/>
                <a:ea typeface="Calibri"/>
                <a:cs typeface="Calibri"/>
                <a:sym typeface="Calibri"/>
              </a:rPr>
              <a:t> a support group helping families and individuals affected by mental illness. One of our goals is to reduce stigma and discrimination.</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304799" y="1417638"/>
            <a:ext cx="8577943" cy="5165724"/>
          </a:xfrm>
          <a:prstGeom prst="rect">
            <a:avLst/>
          </a:prstGeom>
          <a:noFill/>
          <a:ln>
            <a:noFill/>
          </a:ln>
        </p:spPr>
        <p:txBody>
          <a:bodyPr spcFirstLastPara="1" wrap="square" lIns="91425" tIns="45700" rIns="91425" bIns="45700" anchor="t" anchorCtr="0">
            <a:normAutofit fontScale="92500" lnSpcReduction="20000"/>
          </a:bodyPr>
          <a:lstStyle/>
          <a:p>
            <a:pPr marL="0" marR="0" indent="0">
              <a:lnSpc>
                <a:spcPct val="107000"/>
              </a:lnSpc>
              <a:spcBef>
                <a:spcPts val="0"/>
              </a:spcBef>
              <a:spcAft>
                <a:spcPts val="800"/>
              </a:spcAft>
              <a:buNone/>
            </a:pPr>
            <a:endParaRPr lang="en-US" sz="1800" dirty="0">
              <a:effectLst/>
              <a:latin typeface="Times New Roman" panose="02020603050405020304" pitchFamily="18" charset="0"/>
              <a:ea typeface="Calibri" panose="020F0502020204030204" pitchFamily="34" charset="0"/>
            </a:endParaRPr>
          </a:p>
          <a:p>
            <a:pPr marL="0" marR="0" indent="0" algn="ctr">
              <a:spcBef>
                <a:spcPts val="0"/>
              </a:spcBef>
              <a:spcAft>
                <a:spcPts val="0"/>
              </a:spcAft>
              <a:buNone/>
            </a:pPr>
            <a:r>
              <a:rPr lang="en-US"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CANNABIS-INDUCED PSYCHOSIS IS A POSSIBLE SIDE EFFECT OF EXCESSIVE MARIJUANA/CANNABIS </a:t>
            </a:r>
            <a:r>
              <a:rPr lang="en-US" b="1" u="sng"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CONSUMPTION</a:t>
            </a:r>
            <a:endParaRPr lang="en-US" b="1" u="sng"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endParaRPr lang="en-US" sz="2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When marijuana use triggers psychosis, there may be several different symptoms, all characterized by a break with reality. Common marijuana psychosis symptoms are paranoid delusions, suspiciousness, and a sense of grandiosity. Other potential symptoms include hallucinations, dissociation or a feeling of detachment and unreality, disorganized and disturbed thoughts, inappropriate emotional responses, and unusual changes in behavior. In most cases symptoms resolve once drug use is stopped</a:t>
            </a:r>
            <a:r>
              <a:rPr lang="en-US" sz="2800" dirty="0">
                <a:solidFill>
                  <a:srgbClr val="4D4D4D"/>
                </a:solidFill>
                <a:effectLst/>
                <a:latin typeface="Calibri" panose="020F0502020204030204" pitchFamily="34" charset="0"/>
                <a:ea typeface="Calibri" panose="020F0502020204030204" pitchFamily="34" charset="0"/>
                <a:cs typeface="Calibri" panose="020F0502020204030204" pitchFamily="34" charset="0"/>
              </a:rPr>
              <a:t>. (film)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rtl="0">
              <a:lnSpc>
                <a:spcPct val="80000"/>
              </a:lnSpc>
              <a:spcBef>
                <a:spcPts val="0"/>
              </a:spcBef>
              <a:spcAft>
                <a:spcPts val="0"/>
              </a:spcAft>
              <a:buClr>
                <a:srgbClr val="0047FF"/>
              </a:buClr>
              <a:buSzPts val="5437"/>
              <a:buNone/>
            </a:pPr>
            <a:endParaRPr sz="2000" dirty="0"/>
          </a:p>
        </p:txBody>
      </p:sp>
      <p:pic>
        <p:nvPicPr>
          <p:cNvPr id="140" name="Google Shape;140;p4"/>
          <p:cNvPicPr preferRelativeResize="0"/>
          <p:nvPr/>
        </p:nvPicPr>
        <p:blipFill rotWithShape="1">
          <a:blip r:embed="rId3">
            <a:alphaModFix/>
          </a:blip>
          <a:srcRect/>
          <a:stretch/>
        </p:blipFill>
        <p:spPr>
          <a:xfrm>
            <a:off x="838200" y="-205581"/>
            <a:ext cx="8305800" cy="1143000"/>
          </a:xfrm>
          <a:prstGeom prst="rect">
            <a:avLst/>
          </a:prstGeom>
          <a:noFill/>
          <a:ln>
            <a:noFill/>
          </a:ln>
        </p:spPr>
      </p:pic>
    </p:spTree>
    <p:extLst>
      <p:ext uri="{BB962C8B-B14F-4D97-AF65-F5344CB8AC3E}">
        <p14:creationId xmlns:p14="http://schemas.microsoft.com/office/powerpoint/2010/main" val="2449020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304799" y="1417638"/>
            <a:ext cx="8577943" cy="5165724"/>
          </a:xfrm>
          <a:prstGeom prst="rect">
            <a:avLst/>
          </a:prstGeom>
          <a:noFill/>
          <a:ln>
            <a:noFill/>
          </a:ln>
        </p:spPr>
        <p:txBody>
          <a:bodyPr spcFirstLastPara="1" wrap="square" lIns="91425" tIns="45700" rIns="91425" bIns="45700" anchor="t" anchorCtr="0">
            <a:normAutofit/>
          </a:bodyPr>
          <a:lstStyle/>
          <a:p>
            <a:pPr marL="0" marR="0" lvl="0" indent="0" algn="ctr">
              <a:lnSpc>
                <a:spcPct val="107000"/>
              </a:lnSpc>
              <a:spcBef>
                <a:spcPts val="0"/>
              </a:spcBef>
              <a:spcAft>
                <a:spcPts val="0"/>
              </a:spcAft>
              <a:buNone/>
            </a:pPr>
            <a:r>
              <a:rPr lang="en-US"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HOW</a:t>
            </a:r>
            <a:r>
              <a:rPr lang="en-US" b="1" dirty="0">
                <a:highlight>
                  <a:srgbClr val="FFFF00"/>
                </a:highlight>
                <a:latin typeface="Calibri" panose="020F0502020204030204" pitchFamily="34" charset="0"/>
                <a:ea typeface="Calibri" panose="020F0502020204030204" pitchFamily="34" charset="0"/>
                <a:cs typeface="Calibri" panose="020F0502020204030204" pitchFamily="34" charset="0"/>
              </a:rPr>
              <a:t> TO GET COUNTY MENTAL HEALTH AND </a:t>
            </a:r>
            <a:r>
              <a:rPr lang="en-US" b="1" u="sng" dirty="0">
                <a:highlight>
                  <a:srgbClr val="FFFF00"/>
                </a:highlight>
                <a:latin typeface="Calibri" panose="020F0502020204030204" pitchFamily="34" charset="0"/>
                <a:ea typeface="Calibri" panose="020F0502020204030204" pitchFamily="34" charset="0"/>
                <a:cs typeface="Calibri" panose="020F0502020204030204" pitchFamily="34" charset="0"/>
              </a:rPr>
              <a:t>SUBSTANCE ABUSE TREATMENT (1 of 3)</a:t>
            </a:r>
          </a:p>
          <a:p>
            <a:pPr marL="0" marR="0" lvl="0" indent="0" algn="ctr">
              <a:lnSpc>
                <a:spcPct val="107000"/>
              </a:lnSpc>
              <a:spcBef>
                <a:spcPts val="0"/>
              </a:spcBef>
              <a:spcAft>
                <a:spcPts val="0"/>
              </a:spcAft>
              <a:buNone/>
            </a:pPr>
            <a:endParaRPr lang="en-US" sz="1800" b="1"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45720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Call the County Access line</a:t>
            </a:r>
            <a:r>
              <a:rPr lang="en-US" sz="2000" dirty="0">
                <a:effectLst/>
                <a:latin typeface="Calibri" panose="020F0502020204030204" pitchFamily="34" charset="0"/>
                <a:ea typeface="Calibri" panose="020F0502020204030204" pitchFamily="34" charset="0"/>
                <a:cs typeface="Calibri" panose="020F0502020204030204" pitchFamily="34" charset="0"/>
              </a:rPr>
              <a:t> 800-547-0495 if you have </a:t>
            </a:r>
            <a:r>
              <a:rPr lang="en-US" sz="2000" u="sng" dirty="0">
                <a:effectLst/>
                <a:latin typeface="Calibri" panose="020F0502020204030204" pitchFamily="34" charset="0"/>
                <a:ea typeface="Calibri" panose="020F0502020204030204" pitchFamily="34" charset="0"/>
                <a:cs typeface="Calibri" panose="020F0502020204030204" pitchFamily="34" charset="0"/>
              </a:rPr>
              <a:t>never had services</a:t>
            </a:r>
            <a:r>
              <a:rPr lang="en-US" sz="2000" dirty="0">
                <a:effectLst/>
                <a:latin typeface="Calibri" panose="020F0502020204030204" pitchFamily="34" charset="0"/>
                <a:ea typeface="Calibri" panose="020F0502020204030204" pitchFamily="34" charset="0"/>
                <a:cs typeface="Calibri" panose="020F0502020204030204" pitchFamily="34" charset="0"/>
              </a:rPr>
              <a:t> through the County for mental health or substance abuse.</a:t>
            </a:r>
          </a:p>
          <a:p>
            <a:pPr marL="45720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You will be evaluated when you call the access number – the clinician will determine where you will go in the County system </a:t>
            </a:r>
            <a:r>
              <a:rPr lang="en-US" sz="2000" dirty="0">
                <a:effectLst/>
                <a:latin typeface="Calibri" panose="020F0502020204030204" pitchFamily="34" charset="0"/>
                <a:ea typeface="Calibri" panose="020F0502020204030204" pitchFamily="34" charset="0"/>
                <a:cs typeface="Calibri" panose="020F0502020204030204" pitchFamily="34" charset="0"/>
              </a:rPr>
              <a:t>– if severe enough, they may be able to get you in for an appointment that day</a:t>
            </a:r>
          </a:p>
          <a:p>
            <a:pPr marL="45720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If you or your parents have private, commercial insurance (for example, through your parents’ job), check the back of the insurance card for the number to call to determine the behavioral health coverage.  Then call the agency and ask whether they take private insurance in addition to Medi-Cal,</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lvl="0" indent="0" rtl="0">
              <a:lnSpc>
                <a:spcPct val="80000"/>
              </a:lnSpc>
              <a:spcBef>
                <a:spcPts val="0"/>
              </a:spcBef>
              <a:spcAft>
                <a:spcPts val="0"/>
              </a:spcAft>
              <a:buClr>
                <a:srgbClr val="0047FF"/>
              </a:buClr>
              <a:buSzPts val="5437"/>
              <a:buNone/>
            </a:pPr>
            <a:endParaRPr dirty="0">
              <a:latin typeface="Times New Roman" panose="02020603050405020304" pitchFamily="18" charset="0"/>
              <a:cs typeface="Times New Roman" panose="02020603050405020304" pitchFamily="18" charset="0"/>
            </a:endParaRPr>
          </a:p>
        </p:txBody>
      </p:sp>
      <p:pic>
        <p:nvPicPr>
          <p:cNvPr id="140" name="Google Shape;140;p4"/>
          <p:cNvPicPr preferRelativeResize="0"/>
          <p:nvPr/>
        </p:nvPicPr>
        <p:blipFill rotWithShape="1">
          <a:blip r:embed="rId3">
            <a:alphaModFix/>
          </a:blip>
          <a:srcRect/>
          <a:stretch/>
        </p:blipFill>
        <p:spPr>
          <a:xfrm>
            <a:off x="838200" y="-205581"/>
            <a:ext cx="8305800" cy="1143000"/>
          </a:xfrm>
          <a:prstGeom prst="rect">
            <a:avLst/>
          </a:prstGeom>
          <a:noFill/>
          <a:ln>
            <a:noFill/>
          </a:ln>
        </p:spPr>
      </p:pic>
    </p:spTree>
    <p:extLst>
      <p:ext uri="{BB962C8B-B14F-4D97-AF65-F5344CB8AC3E}">
        <p14:creationId xmlns:p14="http://schemas.microsoft.com/office/powerpoint/2010/main" val="1740750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304799" y="1417638"/>
            <a:ext cx="8577943" cy="5165724"/>
          </a:xfrm>
          <a:prstGeom prst="rect">
            <a:avLst/>
          </a:prstGeom>
          <a:noFill/>
          <a:ln>
            <a:noFill/>
          </a:ln>
        </p:spPr>
        <p:txBody>
          <a:bodyPr spcFirstLastPara="1" wrap="square" lIns="91425" tIns="45700" rIns="91425" bIns="45700" anchor="t" anchorCtr="0">
            <a:normAutofit fontScale="92500" lnSpcReduction="10000"/>
          </a:bodyPr>
          <a:lstStyle/>
          <a:p>
            <a:pPr marL="0" indent="0" algn="ctr">
              <a:lnSpc>
                <a:spcPct val="107000"/>
              </a:lnSpc>
              <a:spcBef>
                <a:spcPts val="0"/>
              </a:spcBef>
              <a:spcAft>
                <a:spcPts val="800"/>
              </a:spcAft>
              <a:buNone/>
            </a:pPr>
            <a:endParaRPr lang="en-US" sz="2000" dirty="0">
              <a:solidFill>
                <a:srgbClr val="000000"/>
              </a:solidFill>
              <a:effectLst/>
              <a:latin typeface="Times New Roman" panose="02020603050405020304" pitchFamily="18" charset="0"/>
              <a:ea typeface="Calibri" panose="020F0502020204030204" pitchFamily="34" charset="0"/>
            </a:endParaRPr>
          </a:p>
          <a:p>
            <a:pPr marL="0" marR="0" lvl="0" indent="0" algn="ctr">
              <a:lnSpc>
                <a:spcPct val="107000"/>
              </a:lnSpc>
              <a:spcBef>
                <a:spcPts val="0"/>
              </a:spcBef>
              <a:spcAft>
                <a:spcPts val="0"/>
              </a:spcAft>
              <a:buNone/>
            </a:pPr>
            <a:r>
              <a:rPr lang="en-US"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HOW</a:t>
            </a:r>
            <a:r>
              <a:rPr lang="en-US" b="1" dirty="0">
                <a:highlight>
                  <a:srgbClr val="FFFF00"/>
                </a:highlight>
                <a:latin typeface="Calibri" panose="020F0502020204030204" pitchFamily="34" charset="0"/>
                <a:ea typeface="Calibri" panose="020F0502020204030204" pitchFamily="34" charset="0"/>
                <a:cs typeface="Calibri" panose="020F0502020204030204" pitchFamily="34" charset="0"/>
              </a:rPr>
              <a:t> TO GET COUNTY MENTAL HEALTH AND </a:t>
            </a:r>
            <a:r>
              <a:rPr lang="en-US" b="1" u="sng" dirty="0">
                <a:highlight>
                  <a:srgbClr val="FFFF00"/>
                </a:highlight>
                <a:latin typeface="Calibri" panose="020F0502020204030204" pitchFamily="34" charset="0"/>
                <a:ea typeface="Calibri" panose="020F0502020204030204" pitchFamily="34" charset="0"/>
                <a:cs typeface="Calibri" panose="020F0502020204030204" pitchFamily="34" charset="0"/>
              </a:rPr>
              <a:t>SUBSTANCE ABUSE TREATMENT (2 of 3)</a:t>
            </a:r>
          </a:p>
          <a:p>
            <a:pPr marL="0" marR="0" lvl="0" indent="0" algn="ctr">
              <a:lnSpc>
                <a:spcPct val="107000"/>
              </a:lnSpc>
              <a:spcBef>
                <a:spcPts val="0"/>
              </a:spcBef>
              <a:spcAft>
                <a:spcPts val="0"/>
              </a:spcAft>
              <a:buNone/>
            </a:pPr>
            <a:endParaRPr lang="en-US" sz="1400" b="1" u="sng" dirty="0">
              <a:effectLst/>
              <a:latin typeface="Calibri" panose="020F0502020204030204" pitchFamily="34" charset="0"/>
              <a:ea typeface="Calibri" panose="020F0502020204030204" pitchFamily="34" charset="0"/>
              <a:cs typeface="Calibri" panose="020F0502020204030204" pitchFamily="34" charset="0"/>
            </a:endParaRPr>
          </a:p>
          <a:p>
            <a:pPr marL="114300" marR="0" indent="0">
              <a:lnSpc>
                <a:spcPct val="107000"/>
              </a:lnSpc>
              <a:spcBef>
                <a:spcPts val="0"/>
              </a:spcBef>
              <a:spcAft>
                <a:spcPts val="800"/>
              </a:spcAf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If you or a loved one is having </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 mental health or substance abuse crisis,</a:t>
            </a:r>
            <a:r>
              <a:rPr lang="en-US" sz="2400" b="1" dirty="0">
                <a:effectLst/>
                <a:latin typeface="Calibri" panose="020F0502020204030204" pitchFamily="34" charset="0"/>
                <a:ea typeface="Calibri" panose="020F0502020204030204" pitchFamily="34" charset="0"/>
                <a:cs typeface="Calibri" panose="020F0502020204030204" pitchFamily="34" charset="0"/>
              </a:rPr>
              <a:t> you can also call or go directly to the Crisis Care Unit at the address below:</a:t>
            </a:r>
          </a:p>
          <a:p>
            <a:pPr marL="114300" marR="0" indent="0">
              <a:lnSpc>
                <a:spcPct val="107000"/>
              </a:lnSpc>
              <a:spcBef>
                <a:spcPts val="0"/>
              </a:spcBef>
              <a:spcAft>
                <a:spcPts val="800"/>
              </a:spcAft>
              <a:buNone/>
            </a:pP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114300" marR="0" indent="0">
              <a:lnSpc>
                <a:spcPct val="107000"/>
              </a:lnSpc>
              <a:spcBef>
                <a:spcPts val="0"/>
              </a:spcBef>
              <a:spcAft>
                <a:spcPts val="800"/>
              </a:spcAft>
              <a:buNone/>
            </a:pPr>
            <a:r>
              <a:rPr lang="en-US" sz="2000" b="1" dirty="0">
                <a:effectLst/>
                <a:latin typeface="Calibri" panose="020F0502020204030204" pitchFamily="34" charset="0"/>
                <a:ea typeface="Calibri" panose="020F0502020204030204" pitchFamily="34" charset="0"/>
                <a:cs typeface="Calibri" panose="020F0502020204030204" pitchFamily="34" charset="0"/>
              </a:rPr>
              <a:t>Solano County Crisis Line:				(707) 428-1131</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571500" lvl="1"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Calibri" panose="020F0502020204030204" pitchFamily="34" charset="0"/>
              </a:rPr>
              <a:t>24/7 crisis care unit.  You can call or just walk in </a:t>
            </a:r>
          </a:p>
          <a:p>
            <a:pPr marL="685800" marR="0">
              <a:lnSpc>
                <a:spcPct val="107000"/>
              </a:lnSpc>
              <a:spcBef>
                <a:spcPts val="0"/>
              </a:spcBef>
              <a:spcAft>
                <a:spcPts val="0"/>
              </a:spcAft>
              <a:tabLst>
                <a:tab pos="3314700" algn="ctr"/>
              </a:tabLst>
            </a:pPr>
            <a:r>
              <a:rPr lang="en-US" sz="2000" dirty="0">
                <a:effectLst/>
                <a:latin typeface="Calibri" panose="020F0502020204030204" pitchFamily="34" charset="0"/>
                <a:ea typeface="Calibri" panose="020F0502020204030204" pitchFamily="34" charset="0"/>
                <a:cs typeface="Calibri" panose="020F0502020204030204" pitchFamily="34" charset="0"/>
              </a:rPr>
              <a:t>2101 Courage Drive</a:t>
            </a:r>
          </a:p>
          <a:p>
            <a:pPr marL="68580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Fairfield, CA 94533</a:t>
            </a:r>
          </a:p>
          <a:p>
            <a:pPr marL="342900" marR="0" indent="0">
              <a:lnSpc>
                <a:spcPct val="107000"/>
              </a:lnSpc>
              <a:spcBef>
                <a:spcPts val="0"/>
              </a:spcBef>
              <a:spcAft>
                <a:spcPts val="0"/>
              </a:spcAft>
              <a:buNone/>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the back, in the northwest corner of the building, facing Courage 	Drive</a:t>
            </a:r>
            <a:r>
              <a:rPr lang="en-US" sz="2000" dirty="0">
                <a:solidFill>
                  <a:srgbClr val="666666"/>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lvl="0" indent="0" rtl="0">
              <a:lnSpc>
                <a:spcPct val="80000"/>
              </a:lnSpc>
              <a:spcBef>
                <a:spcPts val="0"/>
              </a:spcBef>
              <a:spcAft>
                <a:spcPts val="0"/>
              </a:spcAft>
              <a:buClr>
                <a:srgbClr val="0047FF"/>
              </a:buClr>
              <a:buSzPts val="5437"/>
              <a:buNone/>
            </a:pPr>
            <a:endParaRPr sz="1400" dirty="0">
              <a:latin typeface="Times New Roman" panose="02020603050405020304" pitchFamily="18" charset="0"/>
              <a:cs typeface="Times New Roman" panose="02020603050405020304" pitchFamily="18" charset="0"/>
            </a:endParaRPr>
          </a:p>
        </p:txBody>
      </p:sp>
      <p:pic>
        <p:nvPicPr>
          <p:cNvPr id="140" name="Google Shape;140;p4"/>
          <p:cNvPicPr preferRelativeResize="0"/>
          <p:nvPr/>
        </p:nvPicPr>
        <p:blipFill rotWithShape="1">
          <a:blip r:embed="rId3">
            <a:alphaModFix/>
          </a:blip>
          <a:srcRect/>
          <a:stretch/>
        </p:blipFill>
        <p:spPr>
          <a:xfrm>
            <a:off x="838200" y="-205581"/>
            <a:ext cx="8305800" cy="1143000"/>
          </a:xfrm>
          <a:prstGeom prst="rect">
            <a:avLst/>
          </a:prstGeom>
          <a:noFill/>
          <a:ln>
            <a:noFill/>
          </a:ln>
        </p:spPr>
      </p:pic>
    </p:spTree>
    <p:extLst>
      <p:ext uri="{BB962C8B-B14F-4D97-AF65-F5344CB8AC3E}">
        <p14:creationId xmlns:p14="http://schemas.microsoft.com/office/powerpoint/2010/main" val="429236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ts val="4400"/>
              <a:buFont typeface="Calibri"/>
              <a:buNone/>
            </a:pPr>
            <a:r>
              <a:rPr lang="en-US" dirty="0"/>
              <a:t>\</a:t>
            </a:r>
            <a:br>
              <a:rPr lang="en-US" dirty="0"/>
            </a:br>
            <a:endParaRPr dirty="0"/>
          </a:p>
        </p:txBody>
      </p:sp>
      <p:sp>
        <p:nvSpPr>
          <p:cNvPr id="139" name="Google Shape;139;p4"/>
          <p:cNvSpPr txBox="1">
            <a:spLocks noGrp="1"/>
          </p:cNvSpPr>
          <p:nvPr>
            <p:ph type="body" idx="1"/>
          </p:nvPr>
        </p:nvSpPr>
        <p:spPr>
          <a:xfrm>
            <a:off x="457200" y="937418"/>
            <a:ext cx="8577943" cy="5074443"/>
          </a:xfrm>
          <a:prstGeom prst="rect">
            <a:avLst/>
          </a:prstGeom>
          <a:noFill/>
          <a:ln>
            <a:noFill/>
          </a:ln>
        </p:spPr>
        <p:txBody>
          <a:bodyPr spcFirstLastPara="1" wrap="square" lIns="91425" tIns="45700" rIns="91425" bIns="45700" anchor="t" anchorCtr="0">
            <a:normAutofit fontScale="92500" lnSpcReduction="20000"/>
          </a:bodyPr>
          <a:lstStyle/>
          <a:p>
            <a:pPr marL="0" indent="0" algn="ctr">
              <a:lnSpc>
                <a:spcPct val="107000"/>
              </a:lnSpc>
              <a:spcBef>
                <a:spcPts val="0"/>
              </a:spcBef>
              <a:spcAft>
                <a:spcPts val="800"/>
              </a:spcAft>
              <a:buNone/>
            </a:pPr>
            <a:endParaRPr lang="en-US" sz="2000" dirty="0">
              <a:solidFill>
                <a:srgbClr val="000000"/>
              </a:solidFill>
              <a:latin typeface="Times New Roman" panose="02020603050405020304" pitchFamily="18" charset="0"/>
              <a:ea typeface="Calibri" panose="020F0502020204030204" pitchFamily="34" charset="0"/>
            </a:endParaRPr>
          </a:p>
          <a:p>
            <a:pPr marL="0" marR="0" lvl="0" indent="0" algn="ctr">
              <a:lnSpc>
                <a:spcPct val="107000"/>
              </a:lnSpc>
              <a:spcBef>
                <a:spcPts val="0"/>
              </a:spcBef>
              <a:spcAft>
                <a:spcPts val="0"/>
              </a:spcAft>
              <a:buNone/>
            </a:pPr>
            <a:r>
              <a:rPr lang="en-US"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HOW</a:t>
            </a:r>
            <a:r>
              <a:rPr lang="en-US" b="1" dirty="0">
                <a:highlight>
                  <a:srgbClr val="FFFF00"/>
                </a:highlight>
                <a:latin typeface="Calibri" panose="020F0502020204030204" pitchFamily="34" charset="0"/>
                <a:ea typeface="Calibri" panose="020F0502020204030204" pitchFamily="34" charset="0"/>
                <a:cs typeface="Calibri" panose="020F0502020204030204" pitchFamily="34" charset="0"/>
              </a:rPr>
              <a:t> TO GET COUNTY MENTAL HEALTH AND SUBSTANCE ABUSE TREATMENT (3 of 3)</a:t>
            </a:r>
          </a:p>
          <a:p>
            <a:pPr marL="0" marR="0" lvl="0" indent="0" algn="ctr">
              <a:lnSpc>
                <a:spcPct val="107000"/>
              </a:lnSpc>
              <a:spcBef>
                <a:spcPts val="0"/>
              </a:spcBef>
              <a:spcAft>
                <a:spcPts val="0"/>
              </a:spcAft>
              <a:buNone/>
            </a:pPr>
            <a:endParaRPr lang="en-US" b="1"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marR="0" lvl="0" indent="0" algn="ctr">
              <a:lnSpc>
                <a:spcPct val="107000"/>
              </a:lnSpc>
              <a:spcBef>
                <a:spcPts val="0"/>
              </a:spcBef>
              <a:spcAft>
                <a:spcPts val="0"/>
              </a:spcAft>
              <a:buNone/>
            </a:pPr>
            <a:endParaRPr lang="en-US" sz="1400" b="1"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tabLst>
                <a:tab pos="457200" algn="l"/>
                <a:tab pos="914400" algn="l"/>
                <a:tab pos="1371600" algn="l"/>
                <a:tab pos="1828800" algn="l"/>
                <a:tab pos="2286000" algn="l"/>
                <a:tab pos="2743200" algn="l"/>
                <a:tab pos="3200400" algn="l"/>
                <a:tab pos="3657600" algn="l"/>
                <a:tab pos="4476750" algn="l"/>
              </a:tabLst>
            </a:pPr>
            <a:r>
              <a:rPr lang="en-US" sz="2800" b="1" dirty="0">
                <a:effectLst/>
                <a:latin typeface="Calibri" panose="020F0502020204030204" pitchFamily="34" charset="0"/>
                <a:ea typeface="Times New Roman" panose="02020603050405020304" pitchFamily="18" charset="0"/>
              </a:rPr>
              <a:t>HEALTH 360 </a:t>
            </a:r>
            <a:endParaRPr lang="en-US" sz="2800" b="1" dirty="0">
              <a:effectLst/>
              <a:latin typeface="Times New Roman" panose="02020603050405020304" pitchFamily="18" charset="0"/>
              <a:ea typeface="Calibri" panose="020F0502020204030204" pitchFamily="34" charset="0"/>
            </a:endParaRPr>
          </a:p>
          <a:p>
            <a:pPr marL="11430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rPr>
              <a:t>	</a:t>
            </a:r>
          </a:p>
          <a:p>
            <a:pPr marL="114300" marR="0" indent="0">
              <a:lnSpc>
                <a:spcPct val="107000"/>
              </a:lnSpc>
              <a:spcBef>
                <a:spcPts val="0"/>
              </a:spcBef>
              <a:spcAft>
                <a:spcPts val="800"/>
              </a:spcAft>
              <a:buNone/>
            </a:pPr>
            <a:r>
              <a:rPr lang="en-US" sz="2800" dirty="0">
                <a:latin typeface="Calibri" panose="020F0502020204030204" pitchFamily="34" charset="0"/>
                <a:ea typeface="Times New Roman" panose="02020603050405020304" pitchFamily="18" charset="0"/>
              </a:rPr>
              <a:t>	Y</a:t>
            </a:r>
            <a:r>
              <a:rPr lang="en-US" sz="2800" dirty="0">
                <a:effectLst/>
                <a:latin typeface="Calibri" panose="020F0502020204030204" pitchFamily="34" charset="0"/>
                <a:ea typeface="Times New Roman" panose="02020603050405020304" pitchFamily="18" charset="0"/>
              </a:rPr>
              <a:t>outh and adult mental health and substance abuse 	disorder in Solano County.  They have a list of 	agencies to refer to, as well.  They provide services 	in juvenile detention center and Adult Jail.</a:t>
            </a:r>
          </a:p>
          <a:p>
            <a:pPr marL="114300" marR="0" indent="0">
              <a:lnSpc>
                <a:spcPct val="107000"/>
              </a:lnSpc>
              <a:spcBef>
                <a:spcPts val="0"/>
              </a:spcBef>
              <a:spcAft>
                <a:spcPts val="800"/>
              </a:spcAft>
              <a:buNone/>
            </a:pPr>
            <a:endParaRPr lang="en-US" sz="2800" dirty="0">
              <a:effectLst/>
              <a:latin typeface="Calibri" panose="020F0502020204030204" pitchFamily="34" charset="0"/>
              <a:ea typeface="Times New Roman" panose="02020603050405020304" pitchFamily="18" charset="0"/>
            </a:endParaRPr>
          </a:p>
          <a:p>
            <a:pPr marL="114300" marR="0" indent="0">
              <a:lnSpc>
                <a:spcPct val="107000"/>
              </a:lnSpc>
              <a:spcBef>
                <a:spcPts val="0"/>
              </a:spcBef>
              <a:spcAft>
                <a:spcPts val="800"/>
              </a:spcAft>
              <a:buNone/>
            </a:pPr>
            <a:r>
              <a:rPr lang="en-US" sz="2800" dirty="0">
                <a:effectLst/>
                <a:latin typeface="Calibri" panose="020F0502020204030204" pitchFamily="34" charset="0"/>
                <a:ea typeface="Times New Roman" panose="02020603050405020304" pitchFamily="18" charset="0"/>
              </a:rPr>
              <a:t>https://www.healthright360.org/location/solano-county</a:t>
            </a:r>
            <a:endParaRPr lang="en-US" sz="2800" dirty="0">
              <a:effectLst/>
              <a:latin typeface="Times New Roman" panose="02020603050405020304" pitchFamily="18" charset="0"/>
              <a:ea typeface="Calibri" panose="020F0502020204030204" pitchFamily="34" charset="0"/>
            </a:endParaRPr>
          </a:p>
          <a:p>
            <a:pPr marL="0" lvl="0" indent="0" rtl="0">
              <a:lnSpc>
                <a:spcPct val="80000"/>
              </a:lnSpc>
              <a:spcBef>
                <a:spcPts val="0"/>
              </a:spcBef>
              <a:spcAft>
                <a:spcPts val="0"/>
              </a:spcAft>
              <a:buClr>
                <a:srgbClr val="0047FF"/>
              </a:buClr>
              <a:buSzPts val="5437"/>
              <a:buNone/>
            </a:pPr>
            <a:endParaRPr sz="1400" dirty="0">
              <a:latin typeface="Times New Roman" panose="02020603050405020304" pitchFamily="18" charset="0"/>
              <a:cs typeface="Times New Roman" panose="02020603050405020304" pitchFamily="18" charset="0"/>
            </a:endParaRPr>
          </a:p>
        </p:txBody>
      </p:sp>
      <p:pic>
        <p:nvPicPr>
          <p:cNvPr id="140" name="Google Shape;140;p4"/>
          <p:cNvPicPr preferRelativeResize="0"/>
          <p:nvPr/>
        </p:nvPicPr>
        <p:blipFill rotWithShape="1">
          <a:blip r:embed="rId3">
            <a:alphaModFix/>
          </a:blip>
          <a:srcRect/>
          <a:stretch/>
        </p:blipFill>
        <p:spPr>
          <a:xfrm>
            <a:off x="838200" y="-205581"/>
            <a:ext cx="8305800" cy="1143000"/>
          </a:xfrm>
          <a:prstGeom prst="rect">
            <a:avLst/>
          </a:prstGeom>
          <a:noFill/>
          <a:ln>
            <a:noFill/>
          </a:ln>
        </p:spPr>
      </p:pic>
    </p:spTree>
    <p:extLst>
      <p:ext uri="{BB962C8B-B14F-4D97-AF65-F5344CB8AC3E}">
        <p14:creationId xmlns:p14="http://schemas.microsoft.com/office/powerpoint/2010/main" val="3292040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304800" y="1639614"/>
            <a:ext cx="8534400" cy="5065986"/>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80000"/>
              </a:lnSpc>
              <a:spcBef>
                <a:spcPts val="0"/>
              </a:spcBef>
              <a:spcAft>
                <a:spcPts val="0"/>
              </a:spcAft>
              <a:buClr>
                <a:srgbClr val="0047FF"/>
              </a:buClr>
              <a:buSzPts val="5437"/>
              <a:buNone/>
            </a:pPr>
            <a:endParaRPr lang="en-US" sz="5437" b="1" dirty="0">
              <a:solidFill>
                <a:srgbClr val="0047FF"/>
              </a:solidFill>
            </a:endParaRPr>
          </a:p>
          <a:p>
            <a:pPr marL="0" lvl="0" indent="0" algn="ctr" rtl="0">
              <a:lnSpc>
                <a:spcPct val="80000"/>
              </a:lnSpc>
              <a:spcBef>
                <a:spcPts val="0"/>
              </a:spcBef>
              <a:spcAft>
                <a:spcPts val="0"/>
              </a:spcAft>
              <a:buClr>
                <a:srgbClr val="0047FF"/>
              </a:buClr>
              <a:buSzPts val="5437"/>
              <a:buNone/>
            </a:pPr>
            <a:r>
              <a:rPr lang="en-US" sz="5437" b="1" dirty="0">
                <a:solidFill>
                  <a:srgbClr val="0047FF"/>
                </a:solidFill>
              </a:rPr>
              <a:t>NAMI Programs and Services</a:t>
            </a:r>
          </a:p>
          <a:p>
            <a:pPr marL="0" lvl="0" indent="0" algn="ctr" rtl="0">
              <a:lnSpc>
                <a:spcPct val="80000"/>
              </a:lnSpc>
              <a:spcBef>
                <a:spcPts val="0"/>
              </a:spcBef>
              <a:spcAft>
                <a:spcPts val="0"/>
              </a:spcAft>
              <a:buClr>
                <a:srgbClr val="0047FF"/>
              </a:buClr>
              <a:buSzPts val="5437"/>
              <a:buNone/>
            </a:pPr>
            <a:r>
              <a:rPr lang="en-US" sz="2800" b="1" dirty="0">
                <a:solidFill>
                  <a:srgbClr val="0047FF"/>
                </a:solidFill>
              </a:rPr>
              <a:t>(1 of 2)</a:t>
            </a:r>
          </a:p>
          <a:p>
            <a:pPr marL="0" lvl="0" indent="0" algn="ctr" rtl="0">
              <a:lnSpc>
                <a:spcPct val="80000"/>
              </a:lnSpc>
              <a:spcBef>
                <a:spcPts val="0"/>
              </a:spcBef>
              <a:spcAft>
                <a:spcPts val="0"/>
              </a:spcAft>
              <a:buClr>
                <a:srgbClr val="0047FF"/>
              </a:buClr>
              <a:buSzPts val="5437"/>
              <a:buNone/>
            </a:pPr>
            <a:endParaRPr lang="en-US" sz="2000" b="1" dirty="0">
              <a:solidFill>
                <a:srgbClr val="0047FF"/>
              </a:solidFill>
            </a:endParaRPr>
          </a:p>
          <a:p>
            <a:pPr marL="0" lvl="0" indent="0" algn="ctr" rtl="0">
              <a:lnSpc>
                <a:spcPct val="80000"/>
              </a:lnSpc>
              <a:spcBef>
                <a:spcPts val="0"/>
              </a:spcBef>
              <a:spcAft>
                <a:spcPts val="0"/>
              </a:spcAft>
              <a:buClr>
                <a:srgbClr val="0047FF"/>
              </a:buClr>
              <a:buSzPts val="5437"/>
              <a:buNone/>
            </a:pPr>
            <a:endParaRPr lang="en-US" sz="2600" b="1" dirty="0"/>
          </a:p>
          <a:p>
            <a:pPr marL="0" lvl="0" indent="0" algn="l" rtl="0">
              <a:lnSpc>
                <a:spcPct val="120000"/>
              </a:lnSpc>
              <a:spcBef>
                <a:spcPts val="400"/>
              </a:spcBef>
              <a:spcAft>
                <a:spcPts val="0"/>
              </a:spcAft>
              <a:buClr>
                <a:schemeClr val="dk1"/>
              </a:buClr>
              <a:buSzPts val="2000"/>
              <a:buNone/>
            </a:pPr>
            <a:r>
              <a:rPr lang="en-US" sz="3400" dirty="0"/>
              <a:t>NAMI Solano County offers a variety of </a:t>
            </a:r>
            <a:r>
              <a:rPr lang="en-US" sz="3400" i="1" dirty="0">
                <a:solidFill>
                  <a:srgbClr val="FF0000"/>
                </a:solidFill>
              </a:rPr>
              <a:t>free</a:t>
            </a:r>
            <a:r>
              <a:rPr lang="en-US" sz="3400" dirty="0"/>
              <a:t> programs for individuals living with mental health conditions and their family members and friends.</a:t>
            </a:r>
          </a:p>
          <a:p>
            <a:pPr marL="0" lvl="0" indent="0" algn="l" rtl="0">
              <a:lnSpc>
                <a:spcPct val="80000"/>
              </a:lnSpc>
              <a:spcBef>
                <a:spcPts val="400"/>
              </a:spcBef>
              <a:spcAft>
                <a:spcPts val="0"/>
              </a:spcAft>
              <a:buClr>
                <a:schemeClr val="dk1"/>
              </a:buClr>
              <a:buSzPts val="2000"/>
              <a:buNone/>
            </a:pPr>
            <a:endParaRPr sz="2800" dirty="0"/>
          </a:p>
          <a:p>
            <a:pPr marL="342900" lvl="0" indent="-342900" algn="l" rtl="0">
              <a:lnSpc>
                <a:spcPct val="80000"/>
              </a:lnSpc>
              <a:spcBef>
                <a:spcPts val="325"/>
              </a:spcBef>
              <a:spcAft>
                <a:spcPts val="0"/>
              </a:spcAft>
              <a:buClr>
                <a:schemeClr val="dk1"/>
              </a:buClr>
              <a:buSzPts val="1625"/>
              <a:buChar char="•"/>
            </a:pPr>
            <a:r>
              <a:rPr lang="en-US" sz="2800" dirty="0"/>
              <a:t>NAMI Family-to-Family Course (Solano and Napa counties)</a:t>
            </a:r>
          </a:p>
          <a:p>
            <a:pPr marL="342900" lvl="0" indent="-342900" algn="l" rtl="0">
              <a:lnSpc>
                <a:spcPct val="80000"/>
              </a:lnSpc>
              <a:spcBef>
                <a:spcPts val="325"/>
              </a:spcBef>
              <a:spcAft>
                <a:spcPts val="0"/>
              </a:spcAft>
              <a:buClr>
                <a:schemeClr val="dk1"/>
              </a:buClr>
              <a:buSzPts val="1625"/>
              <a:buChar char="•"/>
            </a:pPr>
            <a:endParaRPr sz="2800" dirty="0"/>
          </a:p>
          <a:p>
            <a:pPr marL="342900" lvl="0" indent="-342900" algn="l" rtl="0">
              <a:lnSpc>
                <a:spcPct val="80000"/>
              </a:lnSpc>
              <a:spcBef>
                <a:spcPts val="325"/>
              </a:spcBef>
              <a:spcAft>
                <a:spcPts val="0"/>
              </a:spcAft>
              <a:buClr>
                <a:schemeClr val="dk1"/>
              </a:buClr>
              <a:buSzPts val="1625"/>
              <a:buChar char="•"/>
            </a:pPr>
            <a:r>
              <a:rPr lang="en-US" sz="2800" dirty="0"/>
              <a:t>NAMI Peer-to-Peer Course (Solano and Napa counties)</a:t>
            </a:r>
            <a:endParaRPr sz="2800" dirty="0"/>
          </a:p>
          <a:p>
            <a:pPr marL="342900" lvl="0" indent="-342900" algn="l" rtl="0">
              <a:lnSpc>
                <a:spcPct val="80000"/>
              </a:lnSpc>
              <a:spcBef>
                <a:spcPts val="325"/>
              </a:spcBef>
              <a:spcAft>
                <a:spcPts val="0"/>
              </a:spcAft>
              <a:buClr>
                <a:schemeClr val="dk1"/>
              </a:buClr>
              <a:buSzPts val="1625"/>
              <a:buChar char="•"/>
            </a:pPr>
            <a:endParaRPr lang="en-US" sz="2800" dirty="0">
              <a:solidFill>
                <a:srgbClr val="FF0000"/>
              </a:solidFill>
            </a:endParaRPr>
          </a:p>
          <a:p>
            <a:pPr marL="342900" lvl="0" indent="-342900" algn="l" rtl="0">
              <a:lnSpc>
                <a:spcPct val="80000"/>
              </a:lnSpc>
              <a:spcBef>
                <a:spcPts val="325"/>
              </a:spcBef>
              <a:spcAft>
                <a:spcPts val="0"/>
              </a:spcAft>
              <a:buClr>
                <a:schemeClr val="dk1"/>
              </a:buClr>
              <a:buSzPts val="1625"/>
              <a:buChar char="•"/>
            </a:pPr>
            <a:r>
              <a:rPr lang="en-US" sz="2800" dirty="0">
                <a:solidFill>
                  <a:srgbClr val="FF0000"/>
                </a:solidFill>
              </a:rPr>
              <a:t>NAMI Connection Support Group </a:t>
            </a:r>
            <a:endParaRPr sz="2800" dirty="0">
              <a:solidFill>
                <a:srgbClr val="FF0000"/>
              </a:solidFill>
            </a:endParaRPr>
          </a:p>
          <a:p>
            <a:pPr marL="342900" lvl="0" indent="-342900" algn="l" rtl="0">
              <a:lnSpc>
                <a:spcPct val="80000"/>
              </a:lnSpc>
              <a:spcBef>
                <a:spcPts val="325"/>
              </a:spcBef>
              <a:spcAft>
                <a:spcPts val="0"/>
              </a:spcAft>
              <a:buClr>
                <a:schemeClr val="dk1"/>
              </a:buClr>
              <a:buSzPts val="1625"/>
              <a:buChar char="•"/>
            </a:pPr>
            <a:endParaRPr lang="en-US" sz="2800" dirty="0">
              <a:solidFill>
                <a:srgbClr val="FF0000"/>
              </a:solidFill>
            </a:endParaRPr>
          </a:p>
          <a:p>
            <a:pPr marL="342900" lvl="0" indent="-342900" algn="l" rtl="0">
              <a:lnSpc>
                <a:spcPct val="80000"/>
              </a:lnSpc>
              <a:spcBef>
                <a:spcPts val="325"/>
              </a:spcBef>
              <a:spcAft>
                <a:spcPts val="0"/>
              </a:spcAft>
              <a:buClr>
                <a:schemeClr val="dk1"/>
              </a:buClr>
              <a:buSzPts val="1625"/>
              <a:buChar char="•"/>
            </a:pPr>
            <a:r>
              <a:rPr lang="en-US" sz="2800" dirty="0">
                <a:solidFill>
                  <a:srgbClr val="FF0000"/>
                </a:solidFill>
              </a:rPr>
              <a:t>NAMI Ending the Silence</a:t>
            </a:r>
            <a:endParaRPr sz="2800" dirty="0">
              <a:solidFill>
                <a:srgbClr val="FF0000"/>
              </a:solidFill>
            </a:endParaRPr>
          </a:p>
          <a:p>
            <a:pPr marL="342900" lvl="0" indent="-342900" algn="l" rtl="0">
              <a:lnSpc>
                <a:spcPct val="80000"/>
              </a:lnSpc>
              <a:spcBef>
                <a:spcPts val="325"/>
              </a:spcBef>
              <a:spcAft>
                <a:spcPts val="0"/>
              </a:spcAft>
              <a:buClr>
                <a:schemeClr val="dk1"/>
              </a:buClr>
              <a:buSzPts val="1625"/>
              <a:buChar char="•"/>
            </a:pPr>
            <a:endParaRPr lang="en-US" sz="2800" dirty="0"/>
          </a:p>
          <a:p>
            <a:pPr marL="342900" lvl="0" indent="-342900" algn="l" rtl="0">
              <a:lnSpc>
                <a:spcPct val="80000"/>
              </a:lnSpc>
              <a:spcBef>
                <a:spcPts val="325"/>
              </a:spcBef>
              <a:spcAft>
                <a:spcPts val="0"/>
              </a:spcAft>
              <a:buClr>
                <a:schemeClr val="dk1"/>
              </a:buClr>
              <a:buSzPts val="1625"/>
              <a:buChar char="•"/>
            </a:pPr>
            <a:r>
              <a:rPr lang="en-US" sz="2800" dirty="0"/>
              <a:t>NAMI Basics</a:t>
            </a:r>
            <a:endParaRPr sz="2800" dirty="0"/>
          </a:p>
          <a:p>
            <a:pPr marL="0" lvl="0" indent="0" algn="l" rtl="0">
              <a:lnSpc>
                <a:spcPct val="80000"/>
              </a:lnSpc>
              <a:spcBef>
                <a:spcPts val="325"/>
              </a:spcBef>
              <a:spcAft>
                <a:spcPts val="0"/>
              </a:spcAft>
              <a:buClr>
                <a:schemeClr val="dk1"/>
              </a:buClr>
              <a:buSzPts val="1625"/>
              <a:buNone/>
            </a:pPr>
            <a:r>
              <a:rPr lang="en-US" sz="2800" dirty="0"/>
              <a:t>  </a:t>
            </a:r>
            <a:endParaRPr sz="2800" dirty="0"/>
          </a:p>
        </p:txBody>
      </p:sp>
      <p:pic>
        <p:nvPicPr>
          <p:cNvPr id="140" name="Google Shape;140;p4"/>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extLst>
      <p:ext uri="{BB962C8B-B14F-4D97-AF65-F5344CB8AC3E}">
        <p14:creationId xmlns:p14="http://schemas.microsoft.com/office/powerpoint/2010/main" val="4038300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dirty="0"/>
              <a:t>D</a:t>
            </a:r>
            <a:endParaRPr dirty="0"/>
          </a:p>
        </p:txBody>
      </p:sp>
      <p:sp>
        <p:nvSpPr>
          <p:cNvPr id="147" name="Google Shape;147;p5"/>
          <p:cNvSpPr txBox="1">
            <a:spLocks noGrp="1"/>
          </p:cNvSpPr>
          <p:nvPr>
            <p:ph type="body" idx="1"/>
          </p:nvPr>
        </p:nvSpPr>
        <p:spPr>
          <a:xfrm>
            <a:off x="495300" y="1663262"/>
            <a:ext cx="8229600" cy="4525963"/>
          </a:xfrm>
          <a:prstGeom prst="rect">
            <a:avLst/>
          </a:prstGeom>
          <a:noFill/>
          <a:ln>
            <a:noFill/>
          </a:ln>
        </p:spPr>
        <p:txBody>
          <a:bodyPr spcFirstLastPara="1" wrap="square" lIns="91425" tIns="45700" rIns="91425" bIns="45700" anchor="t" anchorCtr="0">
            <a:normAutofit fontScale="25000" lnSpcReduction="20000"/>
          </a:bodyPr>
          <a:lstStyle/>
          <a:p>
            <a:pPr marL="0" indent="0" algn="ctr">
              <a:lnSpc>
                <a:spcPct val="80000"/>
              </a:lnSpc>
              <a:spcBef>
                <a:spcPts val="325"/>
              </a:spcBef>
              <a:buSzPts val="1625"/>
              <a:buNone/>
            </a:pPr>
            <a:endParaRPr lang="en-US" sz="17600" b="1" dirty="0">
              <a:solidFill>
                <a:srgbClr val="0047FF"/>
              </a:solidFill>
            </a:endParaRPr>
          </a:p>
          <a:p>
            <a:pPr marL="0" indent="0" algn="ctr">
              <a:lnSpc>
                <a:spcPct val="80000"/>
              </a:lnSpc>
              <a:spcBef>
                <a:spcPts val="325"/>
              </a:spcBef>
              <a:buSzPts val="1625"/>
              <a:buNone/>
            </a:pPr>
            <a:r>
              <a:rPr lang="en-US" sz="17600" b="1" dirty="0">
                <a:solidFill>
                  <a:srgbClr val="0047FF"/>
                </a:solidFill>
              </a:rPr>
              <a:t>NAMI Programs and Services</a:t>
            </a:r>
          </a:p>
          <a:p>
            <a:pPr marL="0" indent="0" algn="ctr">
              <a:lnSpc>
                <a:spcPct val="80000"/>
              </a:lnSpc>
              <a:spcBef>
                <a:spcPts val="325"/>
              </a:spcBef>
              <a:buSzPts val="1625"/>
              <a:buNone/>
            </a:pPr>
            <a:r>
              <a:rPr lang="en-US" sz="8000" b="1" dirty="0">
                <a:solidFill>
                  <a:srgbClr val="0047FF"/>
                </a:solidFill>
              </a:rPr>
              <a:t>(2 of 2)</a:t>
            </a:r>
          </a:p>
          <a:p>
            <a:pPr marL="0" lvl="0" indent="0" algn="l" rtl="0">
              <a:lnSpc>
                <a:spcPct val="80000"/>
              </a:lnSpc>
              <a:spcBef>
                <a:spcPts val="325"/>
              </a:spcBef>
              <a:spcAft>
                <a:spcPts val="0"/>
              </a:spcAft>
              <a:buClr>
                <a:schemeClr val="dk1"/>
              </a:buClr>
              <a:buSzPts val="1625"/>
              <a:buNone/>
            </a:pPr>
            <a:endParaRPr lang="en-US" sz="2400" dirty="0">
              <a:solidFill>
                <a:srgbClr val="FF0000"/>
              </a:solidFill>
            </a:endParaRPr>
          </a:p>
          <a:p>
            <a:pPr marL="0" lvl="0" indent="0" algn="ctr" rtl="0">
              <a:lnSpc>
                <a:spcPct val="80000"/>
              </a:lnSpc>
              <a:spcBef>
                <a:spcPts val="325"/>
              </a:spcBef>
              <a:spcAft>
                <a:spcPts val="0"/>
              </a:spcAft>
              <a:buClr>
                <a:schemeClr val="dk1"/>
              </a:buClr>
              <a:buSzPts val="1625"/>
              <a:buNone/>
            </a:pPr>
            <a:endParaRPr lang="en-US" sz="4400" dirty="0">
              <a:solidFill>
                <a:srgbClr val="FF0000"/>
              </a:solidFill>
            </a:endParaRPr>
          </a:p>
          <a:p>
            <a:pPr marL="342900" lvl="0" indent="-342900" algn="l" rtl="0">
              <a:lnSpc>
                <a:spcPct val="80000"/>
              </a:lnSpc>
              <a:spcBef>
                <a:spcPts val="325"/>
              </a:spcBef>
              <a:spcAft>
                <a:spcPts val="0"/>
              </a:spcAft>
              <a:buClr>
                <a:schemeClr val="dk1"/>
              </a:buClr>
              <a:buSzPts val="1625"/>
              <a:buChar char="•"/>
            </a:pPr>
            <a:r>
              <a:rPr lang="en-US" sz="7400" dirty="0">
                <a:solidFill>
                  <a:srgbClr val="FF0000"/>
                </a:solidFill>
              </a:rPr>
              <a:t>NAMI In Our Own Voice</a:t>
            </a:r>
          </a:p>
          <a:p>
            <a:pPr marL="342900" lvl="0" indent="-342900" algn="l" rtl="0">
              <a:lnSpc>
                <a:spcPct val="80000"/>
              </a:lnSpc>
              <a:spcBef>
                <a:spcPts val="325"/>
              </a:spcBef>
              <a:spcAft>
                <a:spcPts val="0"/>
              </a:spcAft>
              <a:buClr>
                <a:schemeClr val="dk1"/>
              </a:buClr>
              <a:buSzPts val="1625"/>
              <a:buChar char="•"/>
            </a:pPr>
            <a:endParaRPr lang="en-US" sz="7400" dirty="0"/>
          </a:p>
          <a:p>
            <a:pPr marL="342900" lvl="0" indent="-342900" algn="l" rtl="0">
              <a:lnSpc>
                <a:spcPct val="80000"/>
              </a:lnSpc>
              <a:spcBef>
                <a:spcPts val="325"/>
              </a:spcBef>
              <a:spcAft>
                <a:spcPts val="0"/>
              </a:spcAft>
              <a:buClr>
                <a:schemeClr val="dk1"/>
              </a:buClr>
              <a:buSzPts val="1625"/>
              <a:buChar char="•"/>
            </a:pPr>
            <a:r>
              <a:rPr lang="en-US" sz="7400" dirty="0"/>
              <a:t>NAMI </a:t>
            </a:r>
            <a:r>
              <a:rPr lang="en-US" sz="7400" dirty="0" err="1"/>
              <a:t>Faithnet</a:t>
            </a:r>
            <a:endParaRPr lang="en-US" sz="7400" dirty="0"/>
          </a:p>
          <a:p>
            <a:pPr marL="342900" lvl="0" indent="-342900" algn="l" rtl="0">
              <a:lnSpc>
                <a:spcPct val="80000"/>
              </a:lnSpc>
              <a:spcBef>
                <a:spcPts val="325"/>
              </a:spcBef>
              <a:spcAft>
                <a:spcPts val="0"/>
              </a:spcAft>
              <a:buClr>
                <a:schemeClr val="dk1"/>
              </a:buClr>
              <a:buSzPts val="1625"/>
              <a:buChar char="•"/>
            </a:pPr>
            <a:endParaRPr lang="en-US" sz="7400" dirty="0">
              <a:solidFill>
                <a:srgbClr val="FF0000"/>
              </a:solidFill>
            </a:endParaRPr>
          </a:p>
          <a:p>
            <a:pPr marL="342900" lvl="0" indent="-342900" algn="l" rtl="0">
              <a:lnSpc>
                <a:spcPct val="80000"/>
              </a:lnSpc>
              <a:spcBef>
                <a:spcPts val="325"/>
              </a:spcBef>
              <a:spcAft>
                <a:spcPts val="0"/>
              </a:spcAft>
              <a:buClr>
                <a:schemeClr val="dk1"/>
              </a:buClr>
              <a:buSzPts val="1625"/>
              <a:buChar char="•"/>
            </a:pPr>
            <a:r>
              <a:rPr lang="en-US" sz="7400" dirty="0">
                <a:solidFill>
                  <a:srgbClr val="FF0000"/>
                </a:solidFill>
              </a:rPr>
              <a:t>NAMI on Campus (coming soon)</a:t>
            </a:r>
          </a:p>
          <a:p>
            <a:pPr marL="342900" lvl="0" indent="-342900" algn="l" rtl="0">
              <a:lnSpc>
                <a:spcPct val="80000"/>
              </a:lnSpc>
              <a:spcBef>
                <a:spcPts val="325"/>
              </a:spcBef>
              <a:spcAft>
                <a:spcPts val="0"/>
              </a:spcAft>
              <a:buClr>
                <a:schemeClr val="dk1"/>
              </a:buClr>
              <a:buSzPts val="1625"/>
              <a:buChar char="•"/>
            </a:pPr>
            <a:endParaRPr lang="en-US" sz="7400" dirty="0"/>
          </a:p>
          <a:p>
            <a:pPr marL="342900" lvl="0" indent="-342900" algn="l" rtl="0">
              <a:lnSpc>
                <a:spcPct val="80000"/>
              </a:lnSpc>
              <a:spcBef>
                <a:spcPts val="325"/>
              </a:spcBef>
              <a:spcAft>
                <a:spcPts val="0"/>
              </a:spcAft>
              <a:buClr>
                <a:schemeClr val="dk1"/>
              </a:buClr>
              <a:buSzPts val="1625"/>
              <a:buChar char="•"/>
            </a:pPr>
            <a:r>
              <a:rPr lang="en-US" sz="7400" dirty="0"/>
              <a:t>Mental Health 101</a:t>
            </a:r>
          </a:p>
          <a:p>
            <a:pPr marL="342900" lvl="0" indent="-342900" algn="l" rtl="0">
              <a:lnSpc>
                <a:spcPct val="80000"/>
              </a:lnSpc>
              <a:spcBef>
                <a:spcPts val="325"/>
              </a:spcBef>
              <a:spcAft>
                <a:spcPts val="0"/>
              </a:spcAft>
              <a:buClr>
                <a:schemeClr val="dk1"/>
              </a:buClr>
              <a:buSzPts val="1625"/>
              <a:buChar char="•"/>
            </a:pPr>
            <a:endParaRPr lang="en-US" sz="7400" dirty="0">
              <a:solidFill>
                <a:srgbClr val="FF0000"/>
              </a:solidFill>
            </a:endParaRPr>
          </a:p>
          <a:p>
            <a:pPr marL="342900" lvl="0" indent="-342900" algn="l" rtl="0">
              <a:lnSpc>
                <a:spcPct val="120000"/>
              </a:lnSpc>
              <a:spcBef>
                <a:spcPts val="325"/>
              </a:spcBef>
              <a:spcAft>
                <a:spcPts val="0"/>
              </a:spcAft>
              <a:buClr>
                <a:schemeClr val="dk1"/>
              </a:buClr>
              <a:buSzPts val="1625"/>
              <a:buChar char="•"/>
            </a:pPr>
            <a:r>
              <a:rPr lang="en-US" sz="7400" dirty="0">
                <a:solidFill>
                  <a:srgbClr val="FF0000"/>
                </a:solidFill>
              </a:rPr>
              <a:t>NAMI Solano County Resource Line—provides information, support, education and referrals to Solano and Napa County residents. </a:t>
            </a:r>
            <a:br>
              <a:rPr lang="en-US" sz="7400" dirty="0">
                <a:solidFill>
                  <a:srgbClr val="FF0000"/>
                </a:solidFill>
              </a:rPr>
            </a:br>
            <a:r>
              <a:rPr lang="en-US" sz="7400" dirty="0">
                <a:solidFill>
                  <a:srgbClr val="FF0000"/>
                </a:solidFill>
              </a:rPr>
              <a:t>Phone: (707) 422-7792</a:t>
            </a:r>
          </a:p>
          <a:p>
            <a:pPr marL="342900" lvl="0" indent="-342900" algn="l" rtl="0">
              <a:lnSpc>
                <a:spcPct val="80000"/>
              </a:lnSpc>
              <a:spcBef>
                <a:spcPts val="325"/>
              </a:spcBef>
              <a:spcAft>
                <a:spcPts val="0"/>
              </a:spcAft>
              <a:buClr>
                <a:schemeClr val="dk1"/>
              </a:buClr>
              <a:buSzPts val="1625"/>
              <a:buChar char="•"/>
            </a:pPr>
            <a:endParaRPr lang="en-US" sz="7400" dirty="0"/>
          </a:p>
          <a:p>
            <a:pPr marL="342900" lvl="0" indent="-342900" algn="l" rtl="0">
              <a:lnSpc>
                <a:spcPct val="80000"/>
              </a:lnSpc>
              <a:spcBef>
                <a:spcPts val="325"/>
              </a:spcBef>
              <a:spcAft>
                <a:spcPts val="0"/>
              </a:spcAft>
              <a:buClr>
                <a:schemeClr val="dk1"/>
              </a:buClr>
              <a:buSzPts val="1625"/>
              <a:buChar char="•"/>
            </a:pPr>
            <a:r>
              <a:rPr lang="en-US" sz="7400" dirty="0"/>
              <a:t>Northern California </a:t>
            </a:r>
            <a:r>
              <a:rPr lang="en-US" sz="7400" dirty="0" err="1"/>
              <a:t>NAMIWalks</a:t>
            </a:r>
            <a:endParaRPr lang="en-US" sz="7400" dirty="0"/>
          </a:p>
          <a:p>
            <a:pPr marL="342900" lvl="0" indent="-200660" algn="l" rtl="0">
              <a:lnSpc>
                <a:spcPct val="80000"/>
              </a:lnSpc>
              <a:spcBef>
                <a:spcPts val="448"/>
              </a:spcBef>
              <a:spcAft>
                <a:spcPts val="0"/>
              </a:spcAft>
              <a:buClr>
                <a:schemeClr val="dk1"/>
              </a:buClr>
              <a:buSzPts val="2240"/>
              <a:buNone/>
            </a:pPr>
            <a:endParaRPr sz="2240" dirty="0"/>
          </a:p>
        </p:txBody>
      </p:sp>
      <p:pic>
        <p:nvPicPr>
          <p:cNvPr id="148" name="Google Shape;148;p5"/>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70" name="Google Shape;170;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rgbClr val="0047FF"/>
              </a:buClr>
              <a:buSzPts val="4800"/>
              <a:buNone/>
            </a:pPr>
            <a:r>
              <a:rPr lang="en-US" sz="4800" b="1" dirty="0">
                <a:solidFill>
                  <a:srgbClr val="0047FF"/>
                </a:solidFill>
              </a:rPr>
              <a:t>Connection Support Group</a:t>
            </a:r>
            <a:endParaRPr dirty="0"/>
          </a:p>
          <a:p>
            <a:pPr marL="0" lvl="0" indent="0" algn="ctr" rtl="0">
              <a:spcBef>
                <a:spcPts val="360"/>
              </a:spcBef>
              <a:spcAft>
                <a:spcPts val="0"/>
              </a:spcAft>
              <a:buClr>
                <a:schemeClr val="dk1"/>
              </a:buClr>
              <a:buSzPts val="1800"/>
              <a:buNone/>
            </a:pPr>
            <a:endParaRPr sz="1800" dirty="0"/>
          </a:p>
          <a:p>
            <a:pPr marL="0" lvl="0" indent="0" algn="ctr" rtl="0">
              <a:spcBef>
                <a:spcPts val="640"/>
              </a:spcBef>
              <a:spcAft>
                <a:spcPts val="0"/>
              </a:spcAft>
              <a:buClr>
                <a:schemeClr val="dk1"/>
              </a:buClr>
              <a:buSzPts val="3200"/>
              <a:buNone/>
            </a:pPr>
            <a:r>
              <a:rPr lang="en-US" dirty="0"/>
              <a:t>A </a:t>
            </a:r>
            <a:r>
              <a:rPr lang="en-US" b="1" i="1" dirty="0">
                <a:solidFill>
                  <a:srgbClr val="FF0000"/>
                </a:solidFill>
              </a:rPr>
              <a:t>free</a:t>
            </a:r>
            <a:r>
              <a:rPr lang="en-US" dirty="0"/>
              <a:t> confidential and safe support group for adults living with mental health challenges. Individuals join a caring group of peers that offer support through their learned wisdom. </a:t>
            </a:r>
            <a:endParaRPr dirty="0"/>
          </a:p>
          <a:p>
            <a:pPr marL="0" lvl="0" indent="0" algn="ctr" rtl="0">
              <a:spcBef>
                <a:spcPts val="640"/>
              </a:spcBef>
              <a:spcAft>
                <a:spcPts val="0"/>
              </a:spcAft>
              <a:buClr>
                <a:schemeClr val="dk1"/>
              </a:buClr>
              <a:buSzPts val="3200"/>
              <a:buNone/>
            </a:pPr>
            <a:r>
              <a:rPr lang="en-US" dirty="0"/>
              <a:t>Group members are no longer alone and have a renewed sense of hope.</a:t>
            </a:r>
          </a:p>
          <a:p>
            <a:pPr marL="0" lvl="0" indent="0" algn="ctr" rtl="0">
              <a:spcBef>
                <a:spcPts val="640"/>
              </a:spcBef>
              <a:spcAft>
                <a:spcPts val="0"/>
              </a:spcAft>
              <a:buClr>
                <a:schemeClr val="dk1"/>
              </a:buClr>
              <a:buSzPts val="3200"/>
              <a:buNone/>
            </a:pPr>
            <a:r>
              <a:rPr lang="en-US" dirty="0"/>
              <a:t>Ages 18 years and up</a:t>
            </a:r>
            <a:endParaRPr dirty="0"/>
          </a:p>
        </p:txBody>
      </p:sp>
      <p:pic>
        <p:nvPicPr>
          <p:cNvPr id="171" name="Google Shape;171;p8"/>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78" name="Google Shape;178;p9"/>
          <p:cNvSpPr txBox="1">
            <a:spLocks noGrp="1"/>
          </p:cNvSpPr>
          <p:nvPr>
            <p:ph type="body" idx="1"/>
          </p:nvPr>
        </p:nvSpPr>
        <p:spPr>
          <a:xfrm>
            <a:off x="457200" y="1676400"/>
            <a:ext cx="8229600" cy="49530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rgbClr val="0047FF"/>
              </a:buClr>
              <a:buSzPts val="4800"/>
              <a:buNone/>
            </a:pPr>
            <a:r>
              <a:rPr lang="en-US" sz="4800" b="1" dirty="0">
                <a:solidFill>
                  <a:srgbClr val="0047FF"/>
                </a:solidFill>
              </a:rPr>
              <a:t>Ending the Silence</a:t>
            </a:r>
            <a:endParaRPr dirty="0"/>
          </a:p>
          <a:p>
            <a:pPr marL="0" lvl="0" indent="0" algn="ctr" rtl="0">
              <a:spcBef>
                <a:spcPts val="210"/>
              </a:spcBef>
              <a:spcAft>
                <a:spcPts val="0"/>
              </a:spcAft>
              <a:buClr>
                <a:schemeClr val="dk1"/>
              </a:buClr>
              <a:buSzPts val="1050"/>
              <a:buNone/>
            </a:pPr>
            <a:endParaRPr sz="1050" dirty="0"/>
          </a:p>
          <a:p>
            <a:pPr marL="0" lvl="0" indent="0" algn="ctr" rtl="0">
              <a:spcBef>
                <a:spcPts val="640"/>
              </a:spcBef>
              <a:spcAft>
                <a:spcPts val="0"/>
              </a:spcAft>
              <a:buClr>
                <a:schemeClr val="dk1"/>
              </a:buClr>
              <a:buSzPts val="3200"/>
              <a:buNone/>
            </a:pPr>
            <a:r>
              <a:rPr lang="en-US" dirty="0"/>
              <a:t>A 50-minute presentation designed for </a:t>
            </a:r>
            <a:r>
              <a:rPr lang="en-US" u="sng" dirty="0"/>
              <a:t>middle and high school students.  </a:t>
            </a:r>
            <a:endParaRPr u="sng" dirty="0"/>
          </a:p>
          <a:p>
            <a:pPr marL="0" lvl="0" indent="0" algn="ctr" rtl="0">
              <a:spcBef>
                <a:spcPts val="640"/>
              </a:spcBef>
              <a:spcAft>
                <a:spcPts val="0"/>
              </a:spcAft>
              <a:buClr>
                <a:schemeClr val="dk1"/>
              </a:buClr>
              <a:buSzPts val="3200"/>
              <a:buNone/>
            </a:pPr>
            <a:r>
              <a:rPr lang="en-US" dirty="0"/>
              <a:t>Students learn symptoms of mental illness and are taught about how to help themselves, friends or family members. </a:t>
            </a:r>
          </a:p>
          <a:p>
            <a:pPr marL="0" lvl="0" indent="0" algn="ctr" rtl="0">
              <a:spcBef>
                <a:spcPts val="640"/>
              </a:spcBef>
              <a:spcAft>
                <a:spcPts val="0"/>
              </a:spcAft>
              <a:buClr>
                <a:schemeClr val="dk1"/>
              </a:buClr>
              <a:buSzPts val="3200"/>
              <a:buNone/>
            </a:pPr>
            <a:r>
              <a:rPr lang="en-US" dirty="0"/>
              <a:t>The presentation includes a student telling his or her story of recovery.  We are always looking for youth volunteers to participate.</a:t>
            </a:r>
            <a:endParaRPr dirty="0"/>
          </a:p>
        </p:txBody>
      </p:sp>
      <p:pic>
        <p:nvPicPr>
          <p:cNvPr id="179" name="Google Shape;179;p9"/>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94" name="Google Shape;194;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rgbClr val="0047FF"/>
              </a:buClr>
              <a:buSzPts val="4800"/>
              <a:buNone/>
            </a:pPr>
            <a:r>
              <a:rPr lang="en-US" sz="4800" b="1" dirty="0">
                <a:solidFill>
                  <a:srgbClr val="0047FF"/>
                </a:solidFill>
              </a:rPr>
              <a:t>In Our Own Voice</a:t>
            </a:r>
            <a:endParaRPr dirty="0"/>
          </a:p>
          <a:p>
            <a:pPr marL="0" lvl="0" indent="0" algn="l" rtl="0">
              <a:spcBef>
                <a:spcPts val="640"/>
              </a:spcBef>
              <a:spcAft>
                <a:spcPts val="0"/>
              </a:spcAft>
              <a:buClr>
                <a:schemeClr val="dk1"/>
              </a:buClr>
              <a:buSzPts val="3200"/>
              <a:buNone/>
            </a:pPr>
            <a:endParaRPr lang="en-US" dirty="0"/>
          </a:p>
          <a:p>
            <a:pPr marL="0" lvl="0" indent="0" algn="l" rtl="0">
              <a:spcBef>
                <a:spcPts val="640"/>
              </a:spcBef>
              <a:spcAft>
                <a:spcPts val="0"/>
              </a:spcAft>
              <a:buClr>
                <a:schemeClr val="dk1"/>
              </a:buClr>
              <a:buSzPts val="3200"/>
              <a:buNone/>
            </a:pPr>
            <a:r>
              <a:rPr lang="en-US" dirty="0"/>
              <a:t>A unique presentation of personal stories on hope and recovery, presented to community groups by  people who have experience living with mental illness.</a:t>
            </a:r>
          </a:p>
          <a:p>
            <a:pPr marL="0" lvl="0" indent="0" algn="l" rtl="0">
              <a:spcBef>
                <a:spcPts val="640"/>
              </a:spcBef>
              <a:spcAft>
                <a:spcPts val="0"/>
              </a:spcAft>
              <a:buClr>
                <a:schemeClr val="dk1"/>
              </a:buClr>
              <a:buSzPts val="3200"/>
              <a:buNone/>
            </a:pPr>
            <a:endParaRPr lang="en-US" dirty="0"/>
          </a:p>
          <a:p>
            <a:pPr marL="0" lvl="0" indent="0" algn="ctr" rtl="0">
              <a:spcBef>
                <a:spcPts val="640"/>
              </a:spcBef>
              <a:spcAft>
                <a:spcPts val="0"/>
              </a:spcAft>
              <a:buClr>
                <a:schemeClr val="dk1"/>
              </a:buClr>
              <a:buSzPts val="3200"/>
              <a:buNone/>
            </a:pPr>
            <a:r>
              <a:rPr lang="en-US" dirty="0"/>
              <a:t>Open to all age groups.</a:t>
            </a:r>
          </a:p>
          <a:p>
            <a:pPr marL="0" lvl="0" indent="0" algn="l" rtl="0">
              <a:spcBef>
                <a:spcPts val="640"/>
              </a:spcBef>
              <a:spcAft>
                <a:spcPts val="0"/>
              </a:spcAft>
              <a:buClr>
                <a:schemeClr val="dk1"/>
              </a:buClr>
              <a:buSzPts val="3200"/>
              <a:buNone/>
            </a:pPr>
            <a:endParaRPr b="1" dirty="0">
              <a:solidFill>
                <a:srgbClr val="0047FF"/>
              </a:solidFill>
            </a:endParaRPr>
          </a:p>
        </p:txBody>
      </p:sp>
      <p:pic>
        <p:nvPicPr>
          <p:cNvPr id="195" name="Google Shape;195;p11"/>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201" name="Google Shape;20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ctr" rtl="0">
              <a:spcBef>
                <a:spcPts val="0"/>
              </a:spcBef>
              <a:spcAft>
                <a:spcPts val="0"/>
              </a:spcAft>
              <a:buClr>
                <a:srgbClr val="0047FF"/>
              </a:buClr>
              <a:buSzPts val="4440"/>
              <a:buNone/>
            </a:pPr>
            <a:r>
              <a:rPr lang="en-US" sz="4440" b="1" dirty="0" err="1">
                <a:solidFill>
                  <a:srgbClr val="0047FF"/>
                </a:solidFill>
              </a:rPr>
              <a:t>FaithNet</a:t>
            </a:r>
            <a:endParaRPr sz="4440" b="1" dirty="0">
              <a:solidFill>
                <a:srgbClr val="0047FF"/>
              </a:solidFill>
            </a:endParaRPr>
          </a:p>
          <a:p>
            <a:pPr marL="342900" lvl="0" indent="-342900" algn="l" rtl="0">
              <a:spcBef>
                <a:spcPts val="481"/>
              </a:spcBef>
              <a:spcAft>
                <a:spcPts val="0"/>
              </a:spcAft>
              <a:buClr>
                <a:schemeClr val="dk1"/>
              </a:buClr>
              <a:buSzPts val="2405"/>
              <a:buChar char="•"/>
            </a:pPr>
            <a:r>
              <a:rPr lang="en-US" sz="2405" dirty="0"/>
              <a:t>An interfaith resource network of NAMI members, friends, clergy and congregations of all faith traditions who wish to encourage faith communities who are welcoming and supportive of persons and families living with mental illness.</a:t>
            </a:r>
            <a:endParaRPr dirty="0"/>
          </a:p>
          <a:p>
            <a:pPr marL="342900" lvl="0" indent="-342900" algn="l" rtl="0">
              <a:spcBef>
                <a:spcPts val="481"/>
              </a:spcBef>
              <a:spcAft>
                <a:spcPts val="0"/>
              </a:spcAft>
              <a:buClr>
                <a:schemeClr val="dk1"/>
              </a:buClr>
              <a:buSzPts val="2405"/>
              <a:buChar char="•"/>
            </a:pPr>
            <a:r>
              <a:rPr lang="en-US" sz="2405" dirty="0"/>
              <a:t>Strives to encourage welcoming, caring congregations as well as to promote the vital role of spirituality in the recovery journeys of many who live with mental health conditions, those for whom faith is a key component.</a:t>
            </a:r>
            <a:endParaRPr dirty="0"/>
          </a:p>
          <a:p>
            <a:pPr marL="342900" lvl="0" indent="-342900" algn="l" rtl="0">
              <a:spcBef>
                <a:spcPts val="481"/>
              </a:spcBef>
              <a:spcAft>
                <a:spcPts val="0"/>
              </a:spcAft>
              <a:buClr>
                <a:schemeClr val="dk1"/>
              </a:buClr>
              <a:buSzPts val="2405"/>
              <a:buChar char="•"/>
            </a:pPr>
            <a:r>
              <a:rPr lang="en-US" sz="2405" dirty="0"/>
              <a:t>Includes a faith-based presentation entitled ‘Bridges of Hope’</a:t>
            </a:r>
          </a:p>
          <a:p>
            <a:pPr marL="0" lvl="0" indent="0" algn="ctr" rtl="0">
              <a:spcBef>
                <a:spcPts val="481"/>
              </a:spcBef>
              <a:spcAft>
                <a:spcPts val="0"/>
              </a:spcAft>
              <a:buClr>
                <a:schemeClr val="dk1"/>
              </a:buClr>
              <a:buSzPts val="2405"/>
              <a:buNone/>
            </a:pPr>
            <a:endParaRPr lang="en-US" sz="2405" dirty="0"/>
          </a:p>
          <a:p>
            <a:pPr marL="0" lvl="0" indent="0" algn="ctr" rtl="0">
              <a:spcBef>
                <a:spcPts val="481"/>
              </a:spcBef>
              <a:spcAft>
                <a:spcPts val="0"/>
              </a:spcAft>
              <a:buClr>
                <a:schemeClr val="dk1"/>
              </a:buClr>
              <a:buSzPts val="2405"/>
              <a:buNone/>
            </a:pPr>
            <a:r>
              <a:rPr lang="en-US" sz="2405" dirty="0"/>
              <a:t>All ages welcome</a:t>
            </a:r>
            <a:endParaRPr dirty="0"/>
          </a:p>
          <a:p>
            <a:pPr marL="342900" lvl="0" indent="-154940" algn="l" rtl="0">
              <a:spcBef>
                <a:spcPts val="592"/>
              </a:spcBef>
              <a:spcAft>
                <a:spcPts val="0"/>
              </a:spcAft>
              <a:buClr>
                <a:schemeClr val="dk1"/>
              </a:buClr>
              <a:buSzPts val="2960"/>
              <a:buNone/>
            </a:pPr>
            <a:endParaRPr sz="2960" i="1" dirty="0"/>
          </a:p>
          <a:p>
            <a:pPr marL="342900" lvl="0" indent="-154940" algn="l" rtl="0">
              <a:spcBef>
                <a:spcPts val="592"/>
              </a:spcBef>
              <a:spcAft>
                <a:spcPts val="0"/>
              </a:spcAft>
              <a:buClr>
                <a:schemeClr val="dk1"/>
              </a:buClr>
              <a:buSzPts val="2960"/>
              <a:buNone/>
            </a:pPr>
            <a:endParaRPr sz="2960" dirty="0"/>
          </a:p>
          <a:p>
            <a:pPr marL="342900" lvl="0" indent="-154940" algn="l" rtl="0">
              <a:spcBef>
                <a:spcPts val="592"/>
              </a:spcBef>
              <a:spcAft>
                <a:spcPts val="0"/>
              </a:spcAft>
              <a:buClr>
                <a:schemeClr val="dk1"/>
              </a:buClr>
              <a:buSzPts val="2960"/>
              <a:buNone/>
            </a:pPr>
            <a:endParaRPr sz="2960" dirty="0"/>
          </a:p>
        </p:txBody>
      </p:sp>
      <p:pic>
        <p:nvPicPr>
          <p:cNvPr id="202" name="Google Shape;202;p12"/>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228600" y="838200"/>
            <a:ext cx="8458200" cy="1371600"/>
          </a:xfrm>
          <a:prstGeom prst="rect">
            <a:avLst/>
          </a:prstGeom>
          <a:noFill/>
          <a:ln>
            <a:noFill/>
          </a:ln>
        </p:spPr>
      </p:pic>
      <p:sp>
        <p:nvSpPr>
          <p:cNvPr id="96" name="Google Shape;96;p2"/>
          <p:cNvSpPr txBox="1"/>
          <p:nvPr/>
        </p:nvSpPr>
        <p:spPr>
          <a:xfrm>
            <a:off x="1466228" y="2446593"/>
            <a:ext cx="6709893" cy="440321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algn="ctr">
              <a:lnSpc>
                <a:spcPct val="107000"/>
              </a:lnSpc>
              <a:spcBef>
                <a:spcPts val="0"/>
              </a:spcBef>
              <a:spcAft>
                <a:spcPts val="800"/>
              </a:spcAft>
            </a:pPr>
            <a:endParaRPr lang="en-US" sz="2000" b="1" u="sng" dirty="0">
              <a:effectLst/>
              <a:highlight>
                <a:srgbClr val="FFFF00"/>
              </a:highlight>
              <a:latin typeface="Times New Roman" panose="02020603050405020304" pitchFamily="18" charset="0"/>
              <a:ea typeface="Calibri" panose="020F0502020204030204" pitchFamily="34" charset="0"/>
            </a:endParaRPr>
          </a:p>
          <a:p>
            <a:pPr marL="0" marR="0" algn="ctr">
              <a:lnSpc>
                <a:spcPct val="107000"/>
              </a:lnSpc>
              <a:spcBef>
                <a:spcPts val="0"/>
              </a:spcBef>
              <a:spcAft>
                <a:spcPts val="800"/>
              </a:spcAft>
            </a:pPr>
            <a:r>
              <a:rPr lang="en-US" sz="2000" b="1" u="sng"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STIGMA AND DISCRIMINATION</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Aft>
                <a:spcPts val="18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Stigma is when someone views a person in a negative way just because they have a mental health condition. Some people describe stigma as a feeling of shame or judgement from someone else. Stigma can even come from an internal place, confusing feeling bad with being bad.</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just">
              <a:spcAft>
                <a:spcPts val="180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Stigma is toxic to a person’s mental health because it creates an environment of shame, fear, and silence that prevents many from seeking help and treatment.  Stigma can arise fr</a:t>
            </a:r>
            <a:r>
              <a:rPr lang="en-US" sz="2000" dirty="0">
                <a:latin typeface="Calibri" panose="020F0502020204030204" pitchFamily="34" charset="0"/>
                <a:ea typeface="Times New Roman" panose="02020603050405020304" pitchFamily="18" charset="0"/>
                <a:cs typeface="Calibri" panose="020F0502020204030204" pitchFamily="34" charset="0"/>
              </a:rPr>
              <a:t>om society, culture and lack of education about mental illness.</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ctr" rtl="0">
              <a:spcBef>
                <a:spcPts val="0"/>
              </a:spcBef>
              <a:spcAft>
                <a:spcPts val="0"/>
              </a:spcAft>
              <a:buNone/>
            </a:pPr>
            <a:endParaRPr dirty="0"/>
          </a:p>
        </p:txBody>
      </p:sp>
    </p:spTree>
    <p:extLst>
      <p:ext uri="{BB962C8B-B14F-4D97-AF65-F5344CB8AC3E}">
        <p14:creationId xmlns:p14="http://schemas.microsoft.com/office/powerpoint/2010/main" val="196088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217" name="Google Shape;217;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80000"/>
              </a:lnSpc>
              <a:spcBef>
                <a:spcPts val="0"/>
              </a:spcBef>
              <a:spcAft>
                <a:spcPts val="0"/>
              </a:spcAft>
              <a:buClr>
                <a:srgbClr val="0047FF"/>
              </a:buClr>
              <a:buSzPts val="4420"/>
              <a:buNone/>
            </a:pPr>
            <a:r>
              <a:rPr lang="en-US" sz="4420" b="1" dirty="0">
                <a:solidFill>
                  <a:srgbClr val="0047FF"/>
                </a:solidFill>
              </a:rPr>
              <a:t>NAMI on Campus</a:t>
            </a:r>
            <a:endParaRPr dirty="0"/>
          </a:p>
          <a:p>
            <a:pPr marL="0" lvl="0" indent="0" algn="ctr" rtl="0">
              <a:lnSpc>
                <a:spcPct val="80000"/>
              </a:lnSpc>
              <a:spcBef>
                <a:spcPts val="391"/>
              </a:spcBef>
              <a:spcAft>
                <a:spcPts val="0"/>
              </a:spcAft>
              <a:buClr>
                <a:schemeClr val="dk1"/>
              </a:buClr>
              <a:buSzPts val="1955"/>
              <a:buNone/>
            </a:pPr>
            <a:endParaRPr sz="1954" b="1" dirty="0">
              <a:solidFill>
                <a:srgbClr val="0047FF"/>
              </a:solidFill>
            </a:endParaRPr>
          </a:p>
          <a:p>
            <a:pPr marL="0" lvl="0" indent="0" algn="l" rtl="0">
              <a:spcBef>
                <a:spcPts val="476"/>
              </a:spcBef>
              <a:spcAft>
                <a:spcPts val="0"/>
              </a:spcAft>
              <a:buClr>
                <a:schemeClr val="dk1"/>
              </a:buClr>
              <a:buSzPts val="2380"/>
              <a:buNone/>
            </a:pPr>
            <a:r>
              <a:rPr lang="en-US" sz="2380" dirty="0"/>
              <a:t>NAMI on Campus clubs are student-led, student-run mental health organizations on high school and college campuses. NAMI on Campus clubs have an advisor. The group helps to:</a:t>
            </a:r>
          </a:p>
          <a:p>
            <a:pPr marL="0" lvl="0" indent="0" algn="l" rtl="0">
              <a:lnSpc>
                <a:spcPct val="110000"/>
              </a:lnSpc>
              <a:spcBef>
                <a:spcPts val="476"/>
              </a:spcBef>
              <a:spcAft>
                <a:spcPts val="0"/>
              </a:spcAft>
              <a:buClr>
                <a:schemeClr val="dk1"/>
              </a:buClr>
              <a:buSzPts val="2380"/>
              <a:buNone/>
            </a:pPr>
            <a:endParaRPr dirty="0"/>
          </a:p>
          <a:p>
            <a:pPr marL="342900" lvl="0" indent="-342900" algn="l" rtl="0">
              <a:lnSpc>
                <a:spcPct val="110000"/>
              </a:lnSpc>
              <a:spcBef>
                <a:spcPts val="476"/>
              </a:spcBef>
              <a:spcAft>
                <a:spcPts val="0"/>
              </a:spcAft>
              <a:buClr>
                <a:schemeClr val="dk1"/>
              </a:buClr>
              <a:buSzPts val="2380"/>
              <a:buChar char="•"/>
            </a:pPr>
            <a:r>
              <a:rPr lang="en-US" sz="2380" dirty="0"/>
              <a:t>Raise mental health awareness with fairs, walks and candlelit vigils.</a:t>
            </a:r>
            <a:endParaRPr dirty="0"/>
          </a:p>
          <a:p>
            <a:pPr marL="342900" lvl="0" indent="-342900" algn="l" rtl="0">
              <a:lnSpc>
                <a:spcPct val="110000"/>
              </a:lnSpc>
              <a:spcBef>
                <a:spcPts val="476"/>
              </a:spcBef>
              <a:spcAft>
                <a:spcPts val="0"/>
              </a:spcAft>
              <a:buClr>
                <a:schemeClr val="dk1"/>
              </a:buClr>
              <a:buSzPts val="2380"/>
              <a:buChar char="•"/>
            </a:pPr>
            <a:r>
              <a:rPr lang="en-US" sz="2380" dirty="0"/>
              <a:t>Educate the campus with presentations, guest speakers and student panels.</a:t>
            </a:r>
            <a:endParaRPr dirty="0"/>
          </a:p>
          <a:p>
            <a:pPr marL="342900" lvl="0" indent="-342900" algn="l" rtl="0">
              <a:lnSpc>
                <a:spcPct val="110000"/>
              </a:lnSpc>
              <a:spcBef>
                <a:spcPts val="476"/>
              </a:spcBef>
              <a:spcAft>
                <a:spcPts val="0"/>
              </a:spcAft>
              <a:buClr>
                <a:schemeClr val="dk1"/>
              </a:buClr>
              <a:buSzPts val="2380"/>
              <a:buChar char="•"/>
            </a:pPr>
            <a:r>
              <a:rPr lang="en-US" sz="2380" dirty="0"/>
              <a:t>Advocate for improved mental health services and policies on campus.</a:t>
            </a:r>
            <a:endParaRPr dirty="0"/>
          </a:p>
          <a:p>
            <a:pPr marL="342900" lvl="0" indent="-342900" algn="l" rtl="0">
              <a:lnSpc>
                <a:spcPct val="110000"/>
              </a:lnSpc>
              <a:spcBef>
                <a:spcPts val="476"/>
              </a:spcBef>
              <a:spcAft>
                <a:spcPts val="0"/>
              </a:spcAft>
              <a:buClr>
                <a:schemeClr val="dk1"/>
              </a:buClr>
              <a:buSzPts val="2380"/>
              <a:buChar char="•"/>
            </a:pPr>
            <a:r>
              <a:rPr lang="en-US" sz="2380" dirty="0"/>
              <a:t>Support peers with signature NAMI programs and training</a:t>
            </a:r>
            <a:endParaRPr lang="en-US" sz="2380" b="1" dirty="0"/>
          </a:p>
          <a:p>
            <a:pPr marL="342900" lvl="0" indent="-342900" algn="l" rtl="0">
              <a:lnSpc>
                <a:spcPct val="110000"/>
              </a:lnSpc>
              <a:spcBef>
                <a:spcPts val="476"/>
              </a:spcBef>
              <a:spcAft>
                <a:spcPts val="0"/>
              </a:spcAft>
              <a:buClr>
                <a:schemeClr val="dk1"/>
              </a:buClr>
              <a:buSzPts val="2380"/>
              <a:buChar char="•"/>
            </a:pPr>
            <a:endParaRPr lang="en-US" sz="2380" b="1" dirty="0"/>
          </a:p>
          <a:p>
            <a:pPr marL="0" lvl="0" indent="0" algn="ctr" rtl="0">
              <a:lnSpc>
                <a:spcPct val="110000"/>
              </a:lnSpc>
              <a:spcBef>
                <a:spcPts val="476"/>
              </a:spcBef>
              <a:spcAft>
                <a:spcPts val="0"/>
              </a:spcAft>
              <a:buClr>
                <a:schemeClr val="dk1"/>
              </a:buClr>
              <a:buSzPts val="2380"/>
              <a:buNone/>
            </a:pPr>
            <a:r>
              <a:rPr lang="en-US" sz="2380" dirty="0"/>
              <a:t>Open to high school and college students.</a:t>
            </a:r>
          </a:p>
        </p:txBody>
      </p:sp>
      <p:pic>
        <p:nvPicPr>
          <p:cNvPr id="218" name="Google Shape;218;p14"/>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233" name="Google Shape;233;p16"/>
          <p:cNvSpPr txBox="1">
            <a:spLocks noGrp="1"/>
          </p:cNvSpPr>
          <p:nvPr>
            <p:ph type="body" idx="1"/>
          </p:nvPr>
        </p:nvSpPr>
        <p:spPr>
          <a:xfrm>
            <a:off x="381000" y="1600200"/>
            <a:ext cx="8305800" cy="5257800"/>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ctr" rtl="0">
              <a:spcBef>
                <a:spcPts val="640"/>
              </a:spcBef>
              <a:spcAft>
                <a:spcPts val="0"/>
              </a:spcAft>
              <a:buClr>
                <a:schemeClr val="dk1"/>
              </a:buClr>
              <a:buSzPts val="3200"/>
              <a:buNone/>
            </a:pPr>
            <a:r>
              <a:rPr lang="en-US" b="1" dirty="0">
                <a:solidFill>
                  <a:srgbClr val="0047FF"/>
                </a:solidFill>
              </a:rPr>
              <a:t>	</a:t>
            </a:r>
            <a:r>
              <a:rPr lang="en-US" sz="9800" b="1" dirty="0">
                <a:solidFill>
                  <a:srgbClr val="0047FF"/>
                </a:solidFill>
              </a:rPr>
              <a:t>TYPES OF RESOURCES AVAILABLE ON NAMI SOLANO YOUTH RESOURCE GUIDE ONLINE</a:t>
            </a:r>
          </a:p>
          <a:p>
            <a:pPr marL="342900" lvl="0" indent="-342900" algn="ctr" rtl="0">
              <a:spcBef>
                <a:spcPts val="640"/>
              </a:spcBef>
              <a:spcAft>
                <a:spcPts val="0"/>
              </a:spcAft>
              <a:buClr>
                <a:schemeClr val="dk1"/>
              </a:buClr>
              <a:buSzPts val="3200"/>
              <a:buNone/>
            </a:pPr>
            <a:endParaRPr sz="7200" b="1" dirty="0">
              <a:solidFill>
                <a:srgbClr val="0047FF"/>
              </a:solidFill>
            </a:endParaRPr>
          </a:p>
          <a:p>
            <a:pPr marL="342900">
              <a:spcBef>
                <a:spcPts val="480"/>
              </a:spcBef>
              <a:buSzPts val="2400"/>
            </a:pPr>
            <a:r>
              <a:rPr lang="en-US" sz="7200" b="1" dirty="0">
                <a:effectLst/>
                <a:latin typeface="Calibri" panose="020F0502020204030204" pitchFamily="34" charset="0"/>
                <a:ea typeface="Calibri" panose="020F0502020204030204" pitchFamily="34" charset="0"/>
                <a:cs typeface="Calibri" panose="020F0502020204030204" pitchFamily="34" charset="0"/>
              </a:rPr>
              <a:t>General Inquiries for the Solano County Dept. of Mental Health</a:t>
            </a:r>
          </a:p>
          <a:p>
            <a:pPr marL="0" indent="0">
              <a:spcBef>
                <a:spcPts val="480"/>
              </a:spcBef>
              <a:buSzPts val="2400"/>
              <a:buNone/>
            </a:pPr>
            <a:endParaRPr lang="en-US" sz="7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7200" b="1" dirty="0">
                <a:effectLst/>
                <a:latin typeface="Calibri" panose="020F0502020204030204" pitchFamily="34" charset="0"/>
                <a:ea typeface="Calibri" panose="020F0502020204030204" pitchFamily="34" charset="0"/>
              </a:rPr>
              <a:t>Resource Lines (Not Hotlines Or Crisis Lines – For Referral To Resources)</a:t>
            </a:r>
          </a:p>
          <a:p>
            <a:pPr marL="0" marR="0">
              <a:lnSpc>
                <a:spcPct val="107000"/>
              </a:lnSpc>
              <a:spcBef>
                <a:spcPts val="0"/>
              </a:spcBef>
              <a:spcAft>
                <a:spcPts val="0"/>
              </a:spcAft>
            </a:pPr>
            <a:endParaRPr lang="en-US" sz="7200" b="1" dirty="0">
              <a:latin typeface="Calibri" panose="020F0502020204030204" pitchFamily="34" charset="0"/>
              <a:ea typeface="Calibri" panose="020F0502020204030204" pitchFamily="34" charset="0"/>
            </a:endParaRPr>
          </a:p>
          <a:p>
            <a:pPr marL="0">
              <a:lnSpc>
                <a:spcPct val="107000"/>
              </a:lnSpc>
              <a:spcBef>
                <a:spcPts val="0"/>
              </a:spcBef>
            </a:pPr>
            <a:r>
              <a:rPr lang="en-US" sz="7200" b="1" dirty="0">
                <a:effectLst/>
                <a:latin typeface="Calibri" panose="020F0502020204030204" pitchFamily="34" charset="0"/>
                <a:ea typeface="Calibri" panose="020F0502020204030204" pitchFamily="34" charset="0"/>
              </a:rPr>
              <a:t>How To Get Help From Community Based Organizations</a:t>
            </a:r>
            <a:endParaRPr lang="en-US" sz="7200" dirty="0">
              <a:latin typeface="Times New Roman" panose="02020603050405020304" pitchFamily="18" charset="0"/>
              <a:ea typeface="Calibri" panose="020F0502020204030204" pitchFamily="34" charset="0"/>
            </a:endParaRPr>
          </a:p>
          <a:p>
            <a:pPr marL="0">
              <a:lnSpc>
                <a:spcPct val="107000"/>
              </a:lnSpc>
              <a:spcBef>
                <a:spcPts val="0"/>
              </a:spcBef>
            </a:pPr>
            <a:endParaRPr lang="en-US" sz="7200" b="1" dirty="0">
              <a:effectLst/>
              <a:latin typeface="Times New Roman" panose="02020603050405020304" pitchFamily="18" charset="0"/>
              <a:ea typeface="Calibri" panose="020F0502020204030204" pitchFamily="34" charset="0"/>
            </a:endParaRPr>
          </a:p>
          <a:p>
            <a:pPr marL="0">
              <a:lnSpc>
                <a:spcPct val="107000"/>
              </a:lnSpc>
              <a:spcBef>
                <a:spcPts val="0"/>
              </a:spcBef>
            </a:pPr>
            <a:r>
              <a:rPr lang="en-US" sz="7200" b="1" dirty="0">
                <a:latin typeface="Calibri" panose="020F0502020204030204" pitchFamily="34" charset="0"/>
                <a:ea typeface="Calibri" panose="020F0502020204030204" pitchFamily="34" charset="0"/>
              </a:rPr>
              <a:t>Homeless Resources</a:t>
            </a:r>
          </a:p>
          <a:p>
            <a:pPr marL="0">
              <a:lnSpc>
                <a:spcPct val="107000"/>
              </a:lnSpc>
              <a:spcBef>
                <a:spcPts val="0"/>
              </a:spcBef>
            </a:pPr>
            <a:endParaRPr lang="en-US" sz="7200" dirty="0">
              <a:effectLst/>
              <a:latin typeface="Times New Roman" panose="02020603050405020304" pitchFamily="18" charset="0"/>
              <a:ea typeface="Calibri" panose="020F0502020204030204" pitchFamily="34" charset="0"/>
            </a:endParaRPr>
          </a:p>
          <a:p>
            <a:pPr marL="0">
              <a:lnSpc>
                <a:spcPct val="107000"/>
              </a:lnSpc>
              <a:spcBef>
                <a:spcPts val="0"/>
              </a:spcBef>
            </a:pPr>
            <a:r>
              <a:rPr lang="en-US" sz="7200" b="1" dirty="0">
                <a:effectLst/>
                <a:latin typeface="Calibri" panose="020F0502020204030204" pitchFamily="34" charset="0"/>
                <a:ea typeface="Calibri" panose="020F0502020204030204" pitchFamily="34" charset="0"/>
                <a:cs typeface="Calibri" panose="020F0502020204030204" pitchFamily="34" charset="0"/>
              </a:rPr>
              <a:t>Domestic Violence/Sexual Abuse/Human Trafficking</a:t>
            </a:r>
          </a:p>
          <a:p>
            <a:pPr marL="0">
              <a:lnSpc>
                <a:spcPct val="107000"/>
              </a:lnSpc>
              <a:spcBef>
                <a:spcPts val="0"/>
              </a:spcBef>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a:p>
            <a:pPr marL="0">
              <a:lnSpc>
                <a:spcPct val="107000"/>
              </a:lnSpc>
              <a:spcBef>
                <a:spcPts val="0"/>
              </a:spcBef>
            </a:pPr>
            <a:r>
              <a:rPr lang="en-US" sz="7200" b="1" dirty="0">
                <a:latin typeface="Calibri" panose="020F0502020204030204" pitchFamily="34" charset="0"/>
                <a:ea typeface="Calibri" panose="020F0502020204030204" pitchFamily="34" charset="0"/>
                <a:cs typeface="Calibri" panose="020F0502020204030204" pitchFamily="34" charset="0"/>
              </a:rPr>
              <a:t>Peer and Family Support Groups Through NAMI and Solano County</a:t>
            </a:r>
          </a:p>
          <a:p>
            <a:pPr marL="0">
              <a:lnSpc>
                <a:spcPct val="107000"/>
              </a:lnSpc>
              <a:spcBef>
                <a:spcPts val="0"/>
              </a:spcBef>
            </a:pPr>
            <a:endParaRPr lang="en-US" sz="7200" dirty="0">
              <a:effectLst/>
              <a:latin typeface="Calibri" panose="020F0502020204030204" pitchFamily="34" charset="0"/>
              <a:ea typeface="Calibri" panose="020F0502020204030204" pitchFamily="34" charset="0"/>
              <a:cs typeface="Calibri" panose="020F0502020204030204" pitchFamily="34" charset="0"/>
            </a:endParaRPr>
          </a:p>
          <a:p>
            <a:pPr marL="0">
              <a:lnSpc>
                <a:spcPct val="107000"/>
              </a:lnSpc>
              <a:spcBef>
                <a:spcPts val="0"/>
              </a:spcBef>
            </a:pPr>
            <a:r>
              <a:rPr lang="en-US" sz="7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Community and Youth Groups To Get Involved In – Solano County and State of CA</a:t>
            </a:r>
          </a:p>
          <a:p>
            <a:pPr marL="0">
              <a:lnSpc>
                <a:spcPct val="107000"/>
              </a:lnSpc>
              <a:spcBef>
                <a:spcPts val="0"/>
              </a:spcBef>
            </a:pPr>
            <a:endParaRPr lang="en-US" sz="7200" b="1" dirty="0">
              <a:solidFill>
                <a:schemeClr val="tx1"/>
              </a:solidFill>
              <a:latin typeface="Calibri" panose="020F0502020204030204" pitchFamily="34" charset="0"/>
              <a:ea typeface="Calibri" panose="020F0502020204030204" pitchFamily="34" charset="0"/>
            </a:endParaRPr>
          </a:p>
          <a:p>
            <a:pPr marL="0">
              <a:lnSpc>
                <a:spcPct val="107000"/>
              </a:lnSpc>
              <a:spcBef>
                <a:spcPts val="0"/>
              </a:spcBef>
            </a:pPr>
            <a:endParaRPr lang="en-US" sz="7200" dirty="0">
              <a:solidFill>
                <a:schemeClr val="tx1"/>
              </a:solidFill>
              <a:effectLst/>
              <a:latin typeface="Times New Roman" panose="02020603050405020304" pitchFamily="18" charset="0"/>
              <a:ea typeface="Calibri" panose="020F0502020204030204" pitchFamily="34" charset="0"/>
            </a:endParaRPr>
          </a:p>
          <a:p>
            <a:pPr marL="0">
              <a:lnSpc>
                <a:spcPct val="107000"/>
              </a:lnSpc>
              <a:spcBef>
                <a:spcPts val="0"/>
              </a:spcBef>
            </a:pPr>
            <a:endParaRPr lang="en-US" sz="7200" dirty="0">
              <a:effectLst/>
              <a:latin typeface="Times New Roman" panose="02020603050405020304" pitchFamily="18" charset="0"/>
              <a:ea typeface="Calibri" panose="020F0502020204030204" pitchFamily="34" charset="0"/>
            </a:endParaRPr>
          </a:p>
          <a:p>
            <a:pPr marL="0">
              <a:lnSpc>
                <a:spcPct val="107000"/>
              </a:lnSpc>
              <a:spcBef>
                <a:spcPts val="0"/>
              </a:spcBef>
            </a:pPr>
            <a:endParaRPr lang="en-US" sz="7200" b="1" dirty="0">
              <a:effectLst/>
              <a:highlight>
                <a:srgbClr val="FFFF00"/>
              </a:highlight>
              <a:latin typeface="Calibri" panose="020F0502020204030204" pitchFamily="34" charset="0"/>
              <a:ea typeface="Calibri" panose="020F0502020204030204" pitchFamily="34" charset="0"/>
            </a:endParaRPr>
          </a:p>
          <a:p>
            <a:pPr marL="0" marR="0">
              <a:lnSpc>
                <a:spcPct val="107000"/>
              </a:lnSpc>
              <a:spcBef>
                <a:spcPts val="0"/>
              </a:spcBef>
              <a:spcAft>
                <a:spcPts val="0"/>
              </a:spcAft>
            </a:pPr>
            <a:endParaRPr lang="en-US" sz="7200" b="1" dirty="0">
              <a:latin typeface="Calibri" panose="020F0502020204030204" pitchFamily="34" charset="0"/>
              <a:ea typeface="Calibri" panose="020F0502020204030204" pitchFamily="34" charset="0"/>
            </a:endParaRPr>
          </a:p>
          <a:p>
            <a:pPr marL="0" marR="0">
              <a:lnSpc>
                <a:spcPct val="107000"/>
              </a:lnSpc>
              <a:spcBef>
                <a:spcPts val="0"/>
              </a:spcBef>
              <a:spcAft>
                <a:spcPts val="0"/>
              </a:spcAft>
            </a:pPr>
            <a:endParaRPr lang="en-US" sz="7200" b="1" dirty="0">
              <a:effectLst/>
              <a:latin typeface="Times New Roman" panose="02020603050405020304" pitchFamily="18" charset="0"/>
              <a:ea typeface="Calibri" panose="020F0502020204030204" pitchFamily="34" charset="0"/>
            </a:endParaRPr>
          </a:p>
        </p:txBody>
      </p:sp>
      <p:pic>
        <p:nvPicPr>
          <p:cNvPr id="234" name="Google Shape;234;p16"/>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233" name="Google Shape;233;p16"/>
          <p:cNvSpPr txBox="1">
            <a:spLocks noGrp="1"/>
          </p:cNvSpPr>
          <p:nvPr>
            <p:ph type="body" idx="1"/>
          </p:nvPr>
        </p:nvSpPr>
        <p:spPr>
          <a:xfrm>
            <a:off x="381000" y="1600200"/>
            <a:ext cx="8305800" cy="49530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ctr" rtl="0">
              <a:spcBef>
                <a:spcPts val="0"/>
              </a:spcBef>
              <a:spcAft>
                <a:spcPts val="0"/>
              </a:spcAft>
              <a:buClr>
                <a:srgbClr val="0047FF"/>
              </a:buClr>
              <a:buSzPts val="4800"/>
              <a:buNone/>
            </a:pPr>
            <a:r>
              <a:rPr lang="en-US" sz="4800" b="1" dirty="0">
                <a:solidFill>
                  <a:srgbClr val="0047FF"/>
                </a:solidFill>
              </a:rPr>
              <a:t>Advocacy</a:t>
            </a:r>
            <a:endParaRPr sz="4800" b="1" dirty="0">
              <a:solidFill>
                <a:srgbClr val="0047FF"/>
              </a:solidFill>
            </a:endParaRPr>
          </a:p>
          <a:p>
            <a:pPr marL="342900" lvl="0" indent="-342900" algn="ctr" rtl="0">
              <a:spcBef>
                <a:spcPts val="520"/>
              </a:spcBef>
              <a:spcAft>
                <a:spcPts val="0"/>
              </a:spcAft>
              <a:buClr>
                <a:schemeClr val="dk1"/>
              </a:buClr>
              <a:buSzPts val="2600"/>
              <a:buNone/>
            </a:pPr>
            <a:r>
              <a:rPr lang="en-US" sz="2600" dirty="0"/>
              <a:t>	</a:t>
            </a:r>
            <a:r>
              <a:rPr lang="en-US" dirty="0">
                <a:solidFill>
                  <a:srgbClr val="FF0000"/>
                </a:solidFill>
              </a:rPr>
              <a:t>ANYONE CAN BE AN ADVOCATE!</a:t>
            </a:r>
            <a:endParaRPr lang="en-US" sz="2600" dirty="0"/>
          </a:p>
          <a:p>
            <a:pPr marL="342900" lvl="0" indent="-342900" algn="l" rtl="0">
              <a:spcBef>
                <a:spcPts val="520"/>
              </a:spcBef>
              <a:spcAft>
                <a:spcPts val="0"/>
              </a:spcAft>
              <a:buClr>
                <a:schemeClr val="dk1"/>
              </a:buClr>
              <a:buSzPts val="2600"/>
              <a:buNone/>
            </a:pPr>
            <a:r>
              <a:rPr lang="en-US" sz="2600" dirty="0"/>
              <a:t>	</a:t>
            </a:r>
            <a:r>
              <a:rPr lang="en-US" sz="2400" dirty="0"/>
              <a:t>NAMI champions better care and better lives for the millions of Americans affected by mental health conditions by advocating for an array of issues at both the state and county levels including:</a:t>
            </a:r>
            <a:endParaRPr sz="2400" dirty="0"/>
          </a:p>
          <a:p>
            <a:pPr marL="342900" lvl="0" indent="-342900" algn="l" rtl="0">
              <a:spcBef>
                <a:spcPts val="520"/>
              </a:spcBef>
              <a:spcAft>
                <a:spcPts val="0"/>
              </a:spcAft>
              <a:buClr>
                <a:schemeClr val="dk1"/>
              </a:buClr>
              <a:buSzPts val="2600"/>
              <a:buChar char="•"/>
            </a:pPr>
            <a:r>
              <a:rPr lang="en-US" sz="2400" dirty="0"/>
              <a:t>Protecting people’s access to treatment and services</a:t>
            </a:r>
            <a:endParaRPr sz="2400" dirty="0"/>
          </a:p>
          <a:p>
            <a:pPr marL="342900" lvl="0" indent="-342900" algn="l" rtl="0">
              <a:spcBef>
                <a:spcPts val="520"/>
              </a:spcBef>
              <a:spcAft>
                <a:spcPts val="0"/>
              </a:spcAft>
              <a:buClr>
                <a:schemeClr val="dk1"/>
              </a:buClr>
              <a:buSzPts val="2600"/>
              <a:buChar char="•"/>
            </a:pPr>
            <a:r>
              <a:rPr lang="en-US" sz="2400" dirty="0"/>
              <a:t>Attaining mental health parity</a:t>
            </a:r>
            <a:endParaRPr sz="2400" dirty="0"/>
          </a:p>
          <a:p>
            <a:pPr marL="342900" lvl="0" indent="-342900" algn="l" rtl="0">
              <a:spcBef>
                <a:spcPts val="520"/>
              </a:spcBef>
              <a:spcAft>
                <a:spcPts val="0"/>
              </a:spcAft>
              <a:buClr>
                <a:schemeClr val="dk1"/>
              </a:buClr>
              <a:buSzPts val="2600"/>
              <a:buChar char="•"/>
            </a:pPr>
            <a:r>
              <a:rPr lang="en-US" sz="2400" dirty="0"/>
              <a:t>Securing better funding for research</a:t>
            </a:r>
          </a:p>
          <a:p>
            <a:pPr marL="342900" lvl="0" indent="-342900" algn="l" rtl="0">
              <a:spcBef>
                <a:spcPts val="520"/>
              </a:spcBef>
              <a:spcAft>
                <a:spcPts val="0"/>
              </a:spcAft>
              <a:buClr>
                <a:schemeClr val="dk1"/>
              </a:buClr>
              <a:buSzPts val="2600"/>
              <a:buChar char="•"/>
            </a:pPr>
            <a:r>
              <a:rPr lang="en-US" sz="2400" dirty="0"/>
              <a:t>Early intervention for identifying and addressing mental health challenges</a:t>
            </a:r>
          </a:p>
          <a:p>
            <a:pPr marL="342900" lvl="0" indent="-342900" algn="l" rtl="0">
              <a:spcBef>
                <a:spcPts val="520"/>
              </a:spcBef>
              <a:spcAft>
                <a:spcPts val="0"/>
              </a:spcAft>
              <a:buClr>
                <a:schemeClr val="dk1"/>
              </a:buClr>
              <a:buSzPts val="2600"/>
              <a:buChar char="•"/>
            </a:pPr>
            <a:r>
              <a:rPr lang="en-US" sz="2400" dirty="0"/>
              <a:t>Check our resources online for legislation you may be interested in working on!</a:t>
            </a:r>
          </a:p>
          <a:p>
            <a:pPr marL="342900" lvl="0" indent="-342900" algn="l" rtl="0">
              <a:spcBef>
                <a:spcPts val="520"/>
              </a:spcBef>
              <a:spcAft>
                <a:spcPts val="0"/>
              </a:spcAft>
              <a:buClr>
                <a:schemeClr val="dk1"/>
              </a:buClr>
              <a:buSzPts val="2600"/>
              <a:buChar char="•"/>
            </a:pPr>
            <a:endParaRPr dirty="0"/>
          </a:p>
          <a:p>
            <a:pPr marL="342900" lvl="0" indent="-342900" algn="l" rtl="0">
              <a:spcBef>
                <a:spcPts val="640"/>
              </a:spcBef>
              <a:spcAft>
                <a:spcPts val="0"/>
              </a:spcAft>
              <a:buClr>
                <a:schemeClr val="dk1"/>
              </a:buClr>
              <a:buSzPts val="3200"/>
              <a:buNone/>
            </a:pPr>
            <a:endParaRPr b="1" dirty="0">
              <a:solidFill>
                <a:srgbClr val="0047FF"/>
              </a:solidFill>
            </a:endParaRPr>
          </a:p>
          <a:p>
            <a:pPr marL="342900" lvl="0" indent="-342900" algn="l" rtl="0">
              <a:spcBef>
                <a:spcPts val="480"/>
              </a:spcBef>
              <a:spcAft>
                <a:spcPts val="0"/>
              </a:spcAft>
              <a:buClr>
                <a:schemeClr val="dk1"/>
              </a:buClr>
              <a:buSzPts val="2400"/>
              <a:buNone/>
            </a:pPr>
            <a:endParaRPr sz="2400" b="1" dirty="0">
              <a:solidFill>
                <a:srgbClr val="0047FF"/>
              </a:solidFill>
            </a:endParaRPr>
          </a:p>
        </p:txBody>
      </p:sp>
      <p:pic>
        <p:nvPicPr>
          <p:cNvPr id="234" name="Google Shape;234;p16"/>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extLst>
      <p:ext uri="{BB962C8B-B14F-4D97-AF65-F5344CB8AC3E}">
        <p14:creationId xmlns:p14="http://schemas.microsoft.com/office/powerpoint/2010/main" val="3404637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233" name="Google Shape;233;p16"/>
          <p:cNvSpPr txBox="1">
            <a:spLocks noGrp="1"/>
          </p:cNvSpPr>
          <p:nvPr>
            <p:ph type="body" idx="1"/>
          </p:nvPr>
        </p:nvSpPr>
        <p:spPr>
          <a:xfrm>
            <a:off x="381000" y="1600200"/>
            <a:ext cx="8305800" cy="4953000"/>
          </a:xfrm>
          <a:prstGeom prst="rect">
            <a:avLst/>
          </a:prstGeom>
          <a:noFill/>
          <a:ln>
            <a:noFill/>
          </a:ln>
        </p:spPr>
        <p:txBody>
          <a:bodyPr spcFirstLastPara="1" wrap="square" lIns="91425" tIns="45700" rIns="91425" bIns="45700" anchor="t" anchorCtr="0">
            <a:normAutofit/>
          </a:bodyPr>
          <a:lstStyle/>
          <a:p>
            <a:pPr marL="342900" lvl="0" indent="-342900" algn="l" rtl="0">
              <a:spcBef>
                <a:spcPts val="520"/>
              </a:spcBef>
              <a:spcAft>
                <a:spcPts val="0"/>
              </a:spcAft>
              <a:buClr>
                <a:schemeClr val="dk1"/>
              </a:buClr>
              <a:buSzPts val="2600"/>
              <a:buChar char="•"/>
            </a:pPr>
            <a:endParaRPr lang="en-US" sz="3600" dirty="0">
              <a:solidFill>
                <a:srgbClr val="FF0000"/>
              </a:solidFill>
            </a:endParaRPr>
          </a:p>
          <a:p>
            <a:pPr marL="0" lvl="0" indent="0" algn="l" rtl="0">
              <a:spcBef>
                <a:spcPts val="520"/>
              </a:spcBef>
              <a:spcAft>
                <a:spcPts val="0"/>
              </a:spcAft>
              <a:buClr>
                <a:schemeClr val="dk1"/>
              </a:buClr>
              <a:buSzPts val="2600"/>
              <a:buNone/>
            </a:pPr>
            <a:endParaRPr lang="en-US" sz="3600" dirty="0">
              <a:solidFill>
                <a:srgbClr val="FF0000"/>
              </a:solidFill>
            </a:endParaRPr>
          </a:p>
          <a:p>
            <a:pPr marL="0" lvl="0" indent="0" algn="ctr" rtl="0">
              <a:spcBef>
                <a:spcPts val="520"/>
              </a:spcBef>
              <a:spcAft>
                <a:spcPts val="0"/>
              </a:spcAft>
              <a:buClr>
                <a:schemeClr val="dk1"/>
              </a:buClr>
              <a:buSzPts val="2600"/>
              <a:buNone/>
            </a:pPr>
            <a:r>
              <a:rPr lang="en-US" sz="3600" dirty="0">
                <a:solidFill>
                  <a:srgbClr val="FF0000"/>
                </a:solidFill>
              </a:rPr>
              <a:t>	</a:t>
            </a:r>
            <a:r>
              <a:rPr lang="en-US" sz="4800" dirty="0">
                <a:solidFill>
                  <a:srgbClr val="FF0000"/>
                </a:solidFill>
              </a:rPr>
              <a:t>MINDFULNESS TRAINING</a:t>
            </a:r>
          </a:p>
          <a:p>
            <a:pPr marL="0" lvl="0" indent="0" algn="ctr" rtl="0">
              <a:spcBef>
                <a:spcPts val="520"/>
              </a:spcBef>
              <a:spcAft>
                <a:spcPts val="0"/>
              </a:spcAft>
              <a:buClr>
                <a:schemeClr val="dk1"/>
              </a:buClr>
              <a:buSzPts val="2600"/>
              <a:buNone/>
            </a:pPr>
            <a:r>
              <a:rPr lang="en-US" sz="3600" dirty="0">
                <a:solidFill>
                  <a:srgbClr val="FF0000"/>
                </a:solidFill>
              </a:rPr>
              <a:t>DR. CERRENE CERVANTES</a:t>
            </a:r>
          </a:p>
          <a:p>
            <a:pPr marL="457200" lvl="1" indent="0">
              <a:spcBef>
                <a:spcPts val="520"/>
              </a:spcBef>
              <a:buSzPts val="2600"/>
              <a:buNone/>
            </a:pPr>
            <a:r>
              <a:rPr lang="en-US" sz="3200" dirty="0">
                <a:solidFill>
                  <a:srgbClr val="FF0000"/>
                </a:solidFill>
              </a:rPr>
              <a:t>NAMI SOLANO COUNTY EXECUTIVE DIRECTOR</a:t>
            </a:r>
            <a:endParaRPr sz="3200" dirty="0">
              <a:solidFill>
                <a:srgbClr val="FF0000"/>
              </a:solidFill>
            </a:endParaRPr>
          </a:p>
          <a:p>
            <a:pPr marL="342900" lvl="0" indent="-342900" algn="l" rtl="0">
              <a:spcBef>
                <a:spcPts val="640"/>
              </a:spcBef>
              <a:spcAft>
                <a:spcPts val="0"/>
              </a:spcAft>
              <a:buClr>
                <a:schemeClr val="dk1"/>
              </a:buClr>
              <a:buSzPts val="3200"/>
              <a:buNone/>
            </a:pPr>
            <a:endParaRPr b="1" dirty="0">
              <a:solidFill>
                <a:srgbClr val="0047FF"/>
              </a:solidFill>
            </a:endParaRPr>
          </a:p>
          <a:p>
            <a:pPr marL="342900" lvl="0" indent="-342900" algn="l" rtl="0">
              <a:spcBef>
                <a:spcPts val="480"/>
              </a:spcBef>
              <a:spcAft>
                <a:spcPts val="0"/>
              </a:spcAft>
              <a:buClr>
                <a:schemeClr val="dk1"/>
              </a:buClr>
              <a:buSzPts val="2400"/>
              <a:buNone/>
            </a:pPr>
            <a:endParaRPr sz="2400" b="1" dirty="0">
              <a:solidFill>
                <a:srgbClr val="0047FF"/>
              </a:solidFill>
            </a:endParaRPr>
          </a:p>
        </p:txBody>
      </p:sp>
      <p:pic>
        <p:nvPicPr>
          <p:cNvPr id="234" name="Google Shape;234;p16"/>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extLst>
      <p:ext uri="{BB962C8B-B14F-4D97-AF65-F5344CB8AC3E}">
        <p14:creationId xmlns:p14="http://schemas.microsoft.com/office/powerpoint/2010/main" val="1302823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35774"/>
            <a:ext cx="8229600" cy="1593249"/>
          </a:xfrm>
        </p:spPr>
        <p:txBody>
          <a:bodyPr>
            <a:normAutofit/>
          </a:bodyPr>
          <a:lstStyle/>
          <a:p>
            <a:pPr algn="ctr"/>
            <a:r>
              <a:rPr lang="en-US" sz="6600" b="1" dirty="0">
                <a:solidFill>
                  <a:srgbClr val="00B0F0"/>
                </a:solidFill>
              </a:rPr>
              <a:t>Mindfulness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87925"/>
            <a:ext cx="2628900" cy="1847850"/>
          </a:xfrm>
          <a:prstGeom prst="rect">
            <a:avLst/>
          </a:prstGeom>
        </p:spPr>
      </p:pic>
      <p:pic>
        <p:nvPicPr>
          <p:cNvPr id="5" name="Picture 4">
            <a:extLst>
              <a:ext uri="{FF2B5EF4-FFF2-40B4-BE49-F238E27FC236}">
                <a16:creationId xmlns:a16="http://schemas.microsoft.com/office/drawing/2014/main" id="{2D12596A-28A0-4AEC-BD3C-7600E72822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102" y="60625"/>
            <a:ext cx="2466975" cy="1847850"/>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14E510E5-A7F5-49AB-9DE0-4E7FA99B07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973471"/>
            <a:ext cx="8524877" cy="2543176"/>
          </a:xfrm>
          <a:prstGeom prst="rect">
            <a:avLst/>
          </a:prstGeom>
          <a:ln w="228600" cap="sq" cmpd="thickThin">
            <a:solidFill>
              <a:schemeClr val="accent4">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858512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2800" dirty="0">
                <a:solidFill>
                  <a:schemeClr val="accent1">
                    <a:lumMod val="20000"/>
                    <a:lumOff val="80000"/>
                  </a:schemeClr>
                </a:solidFill>
              </a:rPr>
              <a:t> </a:t>
            </a:r>
          </a:p>
          <a:p>
            <a:pPr marL="0" indent="0" algn="ctr">
              <a:buNone/>
            </a:pPr>
            <a:r>
              <a:rPr lang="en-US" sz="3200" dirty="0">
                <a:solidFill>
                  <a:schemeClr val="accent1">
                    <a:lumMod val="20000"/>
                    <a:lumOff val="80000"/>
                  </a:schemeClr>
                </a:solidFill>
              </a:rPr>
              <a:t>“Mindfulness means paying attention in a particular way; On purpose, in the present moment, and nonjudgmentally.”</a:t>
            </a:r>
          </a:p>
          <a:p>
            <a:pPr marL="0" indent="0" algn="ctr">
              <a:buNone/>
            </a:pPr>
            <a:endParaRPr lang="en-US" sz="1200" dirty="0">
              <a:solidFill>
                <a:schemeClr val="tx1">
                  <a:lumMod val="85000"/>
                </a:schemeClr>
              </a:solidFill>
            </a:endParaRPr>
          </a:p>
          <a:p>
            <a:pPr marL="0" indent="0" algn="ctr">
              <a:buNone/>
            </a:pPr>
            <a:r>
              <a:rPr lang="en-US" sz="2400" dirty="0">
                <a:solidFill>
                  <a:schemeClr val="tx1">
                    <a:lumMod val="85000"/>
                  </a:schemeClr>
                </a:solidFill>
              </a:rPr>
              <a:t>-Jon </a:t>
            </a:r>
            <a:r>
              <a:rPr lang="en-US" sz="2400" dirty="0" err="1">
                <a:solidFill>
                  <a:schemeClr val="tx1">
                    <a:lumMod val="85000"/>
                  </a:schemeClr>
                </a:solidFill>
              </a:rPr>
              <a:t>Kabat-Zinn</a:t>
            </a:r>
            <a:endParaRPr lang="en-US" sz="2400" dirty="0">
              <a:solidFill>
                <a:schemeClr val="tx1">
                  <a:lumMod val="85000"/>
                </a:schemeClr>
              </a:solidFill>
            </a:endParaRPr>
          </a:p>
          <a:p>
            <a:pPr marL="0" indent="0" algn="ctr">
              <a:buNone/>
            </a:pPr>
            <a:r>
              <a:rPr lang="en-US" sz="2400" dirty="0">
                <a:solidFill>
                  <a:schemeClr val="tx1">
                    <a:lumMod val="85000"/>
                  </a:schemeClr>
                </a:solidFill>
              </a:rPr>
              <a:t>Founder of Mindfulness-Based Stress Reduction (MBSR)</a:t>
            </a:r>
          </a:p>
          <a:p>
            <a:pPr marL="0" indent="0" algn="ctr">
              <a:buNone/>
            </a:pPr>
            <a:endParaRPr lang="en-US" sz="2400" dirty="0">
              <a:solidFill>
                <a:schemeClr val="accent1">
                  <a:lumMod val="20000"/>
                  <a:lumOff val="80000"/>
                </a:schemeClr>
              </a:solidFill>
            </a:endParaRPr>
          </a:p>
        </p:txBody>
      </p:sp>
      <p:sp>
        <p:nvSpPr>
          <p:cNvPr id="3" name="Title 2"/>
          <p:cNvSpPr>
            <a:spLocks noGrp="1"/>
          </p:cNvSpPr>
          <p:nvPr>
            <p:ph type="title"/>
          </p:nvPr>
        </p:nvSpPr>
        <p:spPr/>
        <p:txBody>
          <a:bodyPr/>
          <a:lstStyle/>
          <a:p>
            <a:pPr algn="ctr"/>
            <a:r>
              <a:rPr lang="en-US" b="1" dirty="0">
                <a:solidFill>
                  <a:schemeClr val="bg2">
                    <a:lumMod val="20000"/>
                    <a:lumOff val="80000"/>
                  </a:schemeClr>
                </a:solidFill>
              </a:rPr>
              <a:t>What is it?</a:t>
            </a:r>
          </a:p>
        </p:txBody>
      </p:sp>
    </p:spTree>
    <p:extLst>
      <p:ext uri="{BB962C8B-B14F-4D97-AF65-F5344CB8AC3E}">
        <p14:creationId xmlns:p14="http://schemas.microsoft.com/office/powerpoint/2010/main" val="4045215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610600" cy="5257800"/>
          </a:xfrm>
        </p:spPr>
        <p:txBody>
          <a:bodyPr>
            <a:normAutofit/>
          </a:bodyPr>
          <a:lstStyle/>
          <a:p>
            <a:pPr marL="0" indent="0" algn="ctr">
              <a:buNone/>
            </a:pPr>
            <a:endParaRPr lang="en-US" sz="2000" dirty="0"/>
          </a:p>
          <a:p>
            <a:pPr marL="0" indent="0" algn="ctr">
              <a:buNone/>
            </a:pPr>
            <a:r>
              <a:rPr lang="en-US" sz="6000" dirty="0">
                <a:solidFill>
                  <a:schemeClr val="bg2">
                    <a:lumMod val="20000"/>
                    <a:lumOff val="80000"/>
                  </a:schemeClr>
                </a:solidFill>
              </a:rPr>
              <a:t>The Benefits of Mindfulness</a:t>
            </a:r>
            <a:endParaRPr lang="en-US" sz="5200" b="1" dirty="0">
              <a:solidFill>
                <a:schemeClr val="bg2">
                  <a:lumMod val="20000"/>
                  <a:lumOff val="8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513" y="3657600"/>
            <a:ext cx="2466975" cy="1847850"/>
          </a:xfrm>
          <a:prstGeom prst="rect">
            <a:avLst/>
          </a:prstGeom>
        </p:spPr>
      </p:pic>
    </p:spTree>
    <p:extLst>
      <p:ext uri="{BB962C8B-B14F-4D97-AF65-F5344CB8AC3E}">
        <p14:creationId xmlns:p14="http://schemas.microsoft.com/office/powerpoint/2010/main" val="2589448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able&#10;&#10;Description automatically generated">
            <a:extLst>
              <a:ext uri="{FF2B5EF4-FFF2-40B4-BE49-F238E27FC236}">
                <a16:creationId xmlns:a16="http://schemas.microsoft.com/office/drawing/2014/main" id="{98203A23-A32F-4F9D-BD96-5254B4A3A7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2400"/>
            <a:ext cx="8686800" cy="6248400"/>
          </a:xfrm>
        </p:spPr>
      </p:pic>
      <p:sp>
        <p:nvSpPr>
          <p:cNvPr id="3" name="Title 2">
            <a:extLst>
              <a:ext uri="{FF2B5EF4-FFF2-40B4-BE49-F238E27FC236}">
                <a16:creationId xmlns:a16="http://schemas.microsoft.com/office/drawing/2014/main" id="{731F3CC7-FAE3-4A6E-A6BA-F821F50C0A9B}"/>
              </a:ext>
            </a:extLst>
          </p:cNvPr>
          <p:cNvSpPr>
            <a:spLocks noGrp="1"/>
          </p:cNvSpPr>
          <p:nvPr>
            <p:ph type="title"/>
          </p:nvPr>
        </p:nvSpPr>
        <p:spPr>
          <a:xfrm flipV="1">
            <a:off x="457200" y="0"/>
            <a:ext cx="8229600" cy="152400"/>
          </a:xfrm>
        </p:spPr>
        <p:txBody>
          <a:bodyPr>
            <a:normAutofit fontScale="90000"/>
          </a:bodyPr>
          <a:lstStyle/>
          <a:p>
            <a:endParaRPr lang="en-US" dirty="0"/>
          </a:p>
        </p:txBody>
      </p:sp>
    </p:spTree>
    <p:extLst>
      <p:ext uri="{BB962C8B-B14F-4D97-AF65-F5344CB8AC3E}">
        <p14:creationId xmlns:p14="http://schemas.microsoft.com/office/powerpoint/2010/main" val="3101576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57200"/>
            <a:ext cx="8229600" cy="6096000"/>
          </a:xfrm>
        </p:spPr>
        <p:txBody>
          <a:bodyPr>
            <a:normAutofit/>
          </a:bodyPr>
          <a:lstStyle/>
          <a:p>
            <a:pPr marL="0" indent="0" algn="ctr">
              <a:buNone/>
            </a:pPr>
            <a:endParaRPr lang="en-US" sz="4800" b="1" dirty="0"/>
          </a:p>
          <a:p>
            <a:pPr marL="0" indent="0" algn="ctr">
              <a:buNone/>
            </a:pPr>
            <a:endParaRPr lang="en-US" sz="5400" b="1" dirty="0"/>
          </a:p>
          <a:p>
            <a:pPr marL="0" indent="0" algn="ctr">
              <a:buNone/>
            </a:pPr>
            <a:r>
              <a:rPr lang="en-US" sz="5400" b="1" dirty="0">
                <a:solidFill>
                  <a:schemeClr val="accent1">
                    <a:lumMod val="40000"/>
                    <a:lumOff val="60000"/>
                  </a:schemeClr>
                </a:solidFill>
              </a:rPr>
              <a:t>Let’s Practice!</a:t>
            </a:r>
          </a:p>
        </p:txBody>
      </p:sp>
      <p:pic>
        <p:nvPicPr>
          <p:cNvPr id="3074" name="Picture 2" descr="C:\Users\Alexandra.Arbogast\Pictures\mindful-meditation-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75212"/>
            <a:ext cx="3810000" cy="252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526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81000"/>
            <a:ext cx="8229600" cy="6172200"/>
          </a:xfrm>
        </p:spPr>
        <p:txBody>
          <a:bodyPr>
            <a:normAutofit lnSpcReduction="10000"/>
          </a:bodyPr>
          <a:lstStyle/>
          <a:p>
            <a:pPr marL="0" indent="0" algn="ctr">
              <a:buNone/>
            </a:pPr>
            <a:r>
              <a:rPr lang="en-US" sz="4400" dirty="0">
                <a:solidFill>
                  <a:schemeClr val="bg2">
                    <a:lumMod val="20000"/>
                    <a:lumOff val="80000"/>
                  </a:schemeClr>
                </a:solidFill>
              </a:rPr>
              <a:t>Breath-Focus Meditation</a:t>
            </a:r>
            <a:endParaRPr lang="en-US" sz="1200" dirty="0">
              <a:solidFill>
                <a:schemeClr val="accent1">
                  <a:lumMod val="20000"/>
                  <a:lumOff val="80000"/>
                </a:schemeClr>
              </a:solidFill>
            </a:endParaRPr>
          </a:p>
          <a:p>
            <a:pPr marL="0" indent="0" algn="ctr">
              <a:buNone/>
            </a:pPr>
            <a:r>
              <a:rPr lang="en-US" dirty="0">
                <a:solidFill>
                  <a:schemeClr val="accent1">
                    <a:lumMod val="20000"/>
                    <a:lumOff val="80000"/>
                  </a:schemeClr>
                </a:solidFill>
              </a:rPr>
              <a:t>Trains the mind to settle, let go of mental clutter, and focus in the present moment. Connects mind with body.</a:t>
            </a:r>
          </a:p>
          <a:p>
            <a:pPr marL="365760" lvl="1" indent="0" algn="ctr">
              <a:buNone/>
            </a:pPr>
            <a:endParaRPr lang="en-US" sz="1200" dirty="0"/>
          </a:p>
          <a:p>
            <a:pPr lvl="2"/>
            <a:r>
              <a:rPr lang="en-US" sz="2200" dirty="0">
                <a:solidFill>
                  <a:schemeClr val="tx1">
                    <a:lumMod val="85000"/>
                  </a:schemeClr>
                </a:solidFill>
              </a:rPr>
              <a:t>Find a comfortable position either lying down on your back, in a chair, or on a cushion on the floor. Spine should be erect but not rigid.</a:t>
            </a:r>
          </a:p>
          <a:p>
            <a:pPr lvl="2"/>
            <a:endParaRPr lang="en-US" sz="800" dirty="0">
              <a:solidFill>
                <a:schemeClr val="tx1">
                  <a:lumMod val="85000"/>
                </a:schemeClr>
              </a:solidFill>
            </a:endParaRPr>
          </a:p>
          <a:p>
            <a:pPr lvl="2"/>
            <a:r>
              <a:rPr lang="en-US" sz="2200" dirty="0">
                <a:solidFill>
                  <a:schemeClr val="tx1">
                    <a:lumMod val="85000"/>
                  </a:schemeClr>
                </a:solidFill>
              </a:rPr>
              <a:t>Scan through the body and release unnecessary tension.</a:t>
            </a:r>
          </a:p>
          <a:p>
            <a:pPr lvl="2"/>
            <a:endParaRPr lang="en-US" sz="800" dirty="0">
              <a:solidFill>
                <a:schemeClr val="tx1">
                  <a:lumMod val="85000"/>
                </a:schemeClr>
              </a:solidFill>
            </a:endParaRPr>
          </a:p>
          <a:p>
            <a:pPr lvl="2"/>
            <a:r>
              <a:rPr lang="en-US" sz="2200" dirty="0">
                <a:solidFill>
                  <a:schemeClr val="tx1">
                    <a:lumMod val="85000"/>
                  </a:schemeClr>
                </a:solidFill>
              </a:rPr>
              <a:t>Bring attention to the body with an attitude of friendly curiosity.</a:t>
            </a:r>
          </a:p>
          <a:p>
            <a:pPr lvl="2"/>
            <a:endParaRPr lang="en-US" sz="800" dirty="0">
              <a:solidFill>
                <a:schemeClr val="tx1">
                  <a:lumMod val="85000"/>
                </a:schemeClr>
              </a:solidFill>
            </a:endParaRPr>
          </a:p>
          <a:p>
            <a:pPr lvl="2"/>
            <a:r>
              <a:rPr lang="en-US" sz="2200" dirty="0">
                <a:solidFill>
                  <a:schemeClr val="tx1">
                    <a:lumMod val="85000"/>
                  </a:schemeClr>
                </a:solidFill>
              </a:rPr>
              <a:t>Tune into the sensations of your body breathing and focus your attention on the feel of the breath coming in and out.</a:t>
            </a:r>
          </a:p>
          <a:p>
            <a:pPr lvl="2"/>
            <a:endParaRPr lang="en-US" sz="800" dirty="0">
              <a:solidFill>
                <a:schemeClr val="tx1">
                  <a:lumMod val="85000"/>
                </a:schemeClr>
              </a:solidFill>
            </a:endParaRPr>
          </a:p>
          <a:p>
            <a:pPr lvl="2"/>
            <a:r>
              <a:rPr lang="en-US" sz="2200" dirty="0">
                <a:solidFill>
                  <a:schemeClr val="tx1">
                    <a:lumMod val="85000"/>
                  </a:schemeClr>
                </a:solidFill>
              </a:rPr>
              <a:t>When your mind wanders, notice, and gently guide attention back to the breath (over and over again).</a:t>
            </a:r>
          </a:p>
          <a:p>
            <a:pPr lvl="2"/>
            <a:endParaRPr lang="en-US" sz="800" dirty="0">
              <a:solidFill>
                <a:schemeClr val="tx1">
                  <a:lumMod val="85000"/>
                </a:schemeClr>
              </a:solidFill>
            </a:endParaRPr>
          </a:p>
          <a:p>
            <a:pPr lvl="2"/>
            <a:r>
              <a:rPr lang="en-US" sz="2200" dirty="0">
                <a:solidFill>
                  <a:schemeClr val="tx1">
                    <a:lumMod val="85000"/>
                  </a:schemeClr>
                </a:solidFill>
              </a:rPr>
              <a:t>Practice for 5-30 minutes daily for lasting positive results.</a:t>
            </a:r>
          </a:p>
        </p:txBody>
      </p:sp>
    </p:spTree>
    <p:extLst>
      <p:ext uri="{BB962C8B-B14F-4D97-AF65-F5344CB8AC3E}">
        <p14:creationId xmlns:p14="http://schemas.microsoft.com/office/powerpoint/2010/main" val="372975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grpSp>
        <p:nvGrpSpPr>
          <p:cNvPr id="103" name="Google Shape;103;p3"/>
          <p:cNvGrpSpPr/>
          <p:nvPr/>
        </p:nvGrpSpPr>
        <p:grpSpPr>
          <a:xfrm>
            <a:off x="457200" y="1676943"/>
            <a:ext cx="8229600" cy="4448676"/>
            <a:chOff x="0" y="543"/>
            <a:chExt cx="8229600" cy="4448676"/>
          </a:xfrm>
        </p:grpSpPr>
        <p:cxnSp>
          <p:nvCxnSpPr>
            <p:cNvPr id="104" name="Google Shape;104;p3"/>
            <p:cNvCxnSpPr/>
            <p:nvPr/>
          </p:nvCxnSpPr>
          <p:spPr>
            <a:xfrm>
              <a:off x="0" y="543"/>
              <a:ext cx="8229600"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105" name="Google Shape;105;p3"/>
            <p:cNvSpPr/>
            <p:nvPr/>
          </p:nvSpPr>
          <p:spPr>
            <a:xfrm>
              <a:off x="0" y="543"/>
              <a:ext cx="1645920" cy="8897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p:nvPr/>
          </p:nvSpPr>
          <p:spPr>
            <a:xfrm>
              <a:off x="0" y="543"/>
              <a:ext cx="1645920" cy="88973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lt1"/>
                </a:buClr>
                <a:buSzPts val="2800"/>
                <a:buFont typeface="Calibri"/>
                <a:buNone/>
              </a:pPr>
              <a:endParaRPr sz="2800" b="0" i="0" u="none" strike="noStrike" cap="none">
                <a:solidFill>
                  <a:schemeClr val="lt1"/>
                </a:solidFill>
                <a:latin typeface="Calibri"/>
                <a:ea typeface="Calibri"/>
                <a:cs typeface="Calibri"/>
                <a:sym typeface="Calibri"/>
              </a:endParaRPr>
            </a:p>
          </p:txBody>
        </p:sp>
        <p:cxnSp>
          <p:nvCxnSpPr>
            <p:cNvPr id="107" name="Google Shape;107;p3"/>
            <p:cNvCxnSpPr/>
            <p:nvPr/>
          </p:nvCxnSpPr>
          <p:spPr>
            <a:xfrm>
              <a:off x="0" y="890278"/>
              <a:ext cx="8229600"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108" name="Google Shape;108;p3"/>
            <p:cNvSpPr/>
            <p:nvPr/>
          </p:nvSpPr>
          <p:spPr>
            <a:xfrm>
              <a:off x="0" y="890278"/>
              <a:ext cx="1645920" cy="8897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txBox="1"/>
            <p:nvPr/>
          </p:nvSpPr>
          <p:spPr>
            <a:xfrm>
              <a:off x="0" y="890278"/>
              <a:ext cx="1731264" cy="88973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800" b="0" i="0" u="none" strike="noStrike" cap="none" dirty="0">
                  <a:solidFill>
                    <a:schemeClr val="dk1"/>
                  </a:solidFill>
                  <a:latin typeface="Calibri"/>
                  <a:ea typeface="Calibri"/>
                  <a:cs typeface="Calibri"/>
                  <a:sym typeface="Calibri"/>
                </a:rPr>
                <a:t>Education</a:t>
              </a:r>
              <a:endParaRPr dirty="0"/>
            </a:p>
          </p:txBody>
        </p:sp>
        <p:sp>
          <p:nvSpPr>
            <p:cNvPr id="110" name="Google Shape;110;p3"/>
            <p:cNvSpPr/>
            <p:nvPr/>
          </p:nvSpPr>
          <p:spPr>
            <a:xfrm>
              <a:off x="1769364" y="930681"/>
              <a:ext cx="6460236" cy="8080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txBox="1"/>
            <p:nvPr/>
          </p:nvSpPr>
          <p:spPr>
            <a:xfrm>
              <a:off x="1769364" y="930681"/>
              <a:ext cx="6460236" cy="80806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i="0" u="none" strike="noStrike" cap="none" dirty="0">
                  <a:solidFill>
                    <a:schemeClr val="dk1"/>
                  </a:solidFill>
                  <a:latin typeface="Calibri"/>
                  <a:ea typeface="Calibri"/>
                  <a:cs typeface="Calibri"/>
                  <a:sym typeface="Calibri"/>
                </a:rPr>
                <a:t>Our education programs provide the tools, awareness and coping skills needed to overcome the challenges faced by people and families affected by mental illness.</a:t>
              </a:r>
              <a:endParaRPr dirty="0"/>
            </a:p>
          </p:txBody>
        </p:sp>
        <p:cxnSp>
          <p:nvCxnSpPr>
            <p:cNvPr id="112" name="Google Shape;112;p3"/>
            <p:cNvCxnSpPr/>
            <p:nvPr/>
          </p:nvCxnSpPr>
          <p:spPr>
            <a:xfrm>
              <a:off x="1645920" y="1738741"/>
              <a:ext cx="6583680" cy="0"/>
            </a:xfrm>
            <a:prstGeom prst="straightConnector1">
              <a:avLst/>
            </a:prstGeom>
            <a:solidFill>
              <a:schemeClr val="accent1"/>
            </a:solidFill>
            <a:ln w="25400" cap="flat" cmpd="sng">
              <a:solidFill>
                <a:srgbClr val="C0CCE1"/>
              </a:solidFill>
              <a:prstDash val="solid"/>
              <a:round/>
              <a:headEnd type="none" w="sm" len="sm"/>
              <a:tailEnd type="none" w="sm" len="sm"/>
            </a:ln>
          </p:spPr>
        </p:cxnSp>
        <p:cxnSp>
          <p:nvCxnSpPr>
            <p:cNvPr id="113" name="Google Shape;113;p3"/>
            <p:cNvCxnSpPr/>
            <p:nvPr/>
          </p:nvCxnSpPr>
          <p:spPr>
            <a:xfrm>
              <a:off x="0" y="1780013"/>
              <a:ext cx="8229600"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114" name="Google Shape;114;p3"/>
            <p:cNvSpPr/>
            <p:nvPr/>
          </p:nvSpPr>
          <p:spPr>
            <a:xfrm>
              <a:off x="0" y="1780013"/>
              <a:ext cx="1645920" cy="8897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txBox="1"/>
            <p:nvPr/>
          </p:nvSpPr>
          <p:spPr>
            <a:xfrm>
              <a:off x="0" y="1780013"/>
              <a:ext cx="1645920" cy="88973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Support</a:t>
              </a:r>
              <a:endParaRPr/>
            </a:p>
          </p:txBody>
        </p:sp>
        <p:sp>
          <p:nvSpPr>
            <p:cNvPr id="116" name="Google Shape;116;p3"/>
            <p:cNvSpPr/>
            <p:nvPr/>
          </p:nvSpPr>
          <p:spPr>
            <a:xfrm>
              <a:off x="1769364" y="1820416"/>
              <a:ext cx="6460236" cy="8080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txBox="1"/>
            <p:nvPr/>
          </p:nvSpPr>
          <p:spPr>
            <a:xfrm>
              <a:off x="1769364" y="1820416"/>
              <a:ext cx="6460236" cy="80806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We offer support groups facilitated by trained family members and individuals who have firsthand experience coping with mental illness.</a:t>
              </a:r>
              <a:endParaRPr/>
            </a:p>
          </p:txBody>
        </p:sp>
        <p:cxnSp>
          <p:nvCxnSpPr>
            <p:cNvPr id="118" name="Google Shape;118;p3"/>
            <p:cNvCxnSpPr/>
            <p:nvPr/>
          </p:nvCxnSpPr>
          <p:spPr>
            <a:xfrm>
              <a:off x="1645920" y="2628477"/>
              <a:ext cx="6583680" cy="0"/>
            </a:xfrm>
            <a:prstGeom prst="straightConnector1">
              <a:avLst/>
            </a:prstGeom>
            <a:solidFill>
              <a:schemeClr val="accent1"/>
            </a:solidFill>
            <a:ln w="25400" cap="flat" cmpd="sng">
              <a:solidFill>
                <a:srgbClr val="C0CCE1"/>
              </a:solidFill>
              <a:prstDash val="solid"/>
              <a:round/>
              <a:headEnd type="none" w="sm" len="sm"/>
              <a:tailEnd type="none" w="sm" len="sm"/>
            </a:ln>
          </p:spPr>
        </p:cxnSp>
        <p:cxnSp>
          <p:nvCxnSpPr>
            <p:cNvPr id="119" name="Google Shape;119;p3"/>
            <p:cNvCxnSpPr/>
            <p:nvPr/>
          </p:nvCxnSpPr>
          <p:spPr>
            <a:xfrm>
              <a:off x="0" y="2669749"/>
              <a:ext cx="8229600"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120" name="Google Shape;120;p3"/>
            <p:cNvSpPr/>
            <p:nvPr/>
          </p:nvSpPr>
          <p:spPr>
            <a:xfrm>
              <a:off x="0" y="2669749"/>
              <a:ext cx="1645920" cy="8897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txBox="1"/>
            <p:nvPr/>
          </p:nvSpPr>
          <p:spPr>
            <a:xfrm>
              <a:off x="0" y="2669749"/>
              <a:ext cx="1645920" cy="88973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Outreach</a:t>
              </a:r>
              <a:endParaRPr/>
            </a:p>
          </p:txBody>
        </p:sp>
        <p:sp>
          <p:nvSpPr>
            <p:cNvPr id="122" name="Google Shape;122;p3"/>
            <p:cNvSpPr/>
            <p:nvPr/>
          </p:nvSpPr>
          <p:spPr>
            <a:xfrm>
              <a:off x="1769364" y="2710152"/>
              <a:ext cx="6460236" cy="8080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txBox="1"/>
            <p:nvPr/>
          </p:nvSpPr>
          <p:spPr>
            <a:xfrm>
              <a:off x="1769364" y="2710152"/>
              <a:ext cx="6460236" cy="80806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i="0" u="none" strike="noStrike" cap="none" dirty="0">
                  <a:solidFill>
                    <a:srgbClr val="FF0000"/>
                  </a:solidFill>
                  <a:latin typeface="Calibri"/>
                  <a:ea typeface="Calibri"/>
                  <a:cs typeface="Calibri"/>
                  <a:sym typeface="Calibri"/>
                </a:rPr>
                <a:t>We strive to end stigma and discrimination </a:t>
              </a:r>
              <a:r>
                <a:rPr lang="en-US" sz="1600" b="1" i="0" u="none" strike="noStrike" cap="none" dirty="0">
                  <a:solidFill>
                    <a:schemeClr val="dk1"/>
                  </a:solidFill>
                  <a:latin typeface="Calibri"/>
                  <a:ea typeface="Calibri"/>
                  <a:cs typeface="Calibri"/>
                  <a:sym typeface="Calibri"/>
                </a:rPr>
                <a:t>for all those persons affected by mental illness through broader education and collaboration with the whole community.</a:t>
              </a:r>
              <a:endParaRPr dirty="0"/>
            </a:p>
          </p:txBody>
        </p:sp>
        <p:cxnSp>
          <p:nvCxnSpPr>
            <p:cNvPr id="124" name="Google Shape;124;p3"/>
            <p:cNvCxnSpPr/>
            <p:nvPr/>
          </p:nvCxnSpPr>
          <p:spPr>
            <a:xfrm>
              <a:off x="1645920" y="3518212"/>
              <a:ext cx="6583680" cy="0"/>
            </a:xfrm>
            <a:prstGeom prst="straightConnector1">
              <a:avLst/>
            </a:prstGeom>
            <a:solidFill>
              <a:schemeClr val="accent1"/>
            </a:solidFill>
            <a:ln w="25400" cap="flat" cmpd="sng">
              <a:solidFill>
                <a:srgbClr val="C0CCE1"/>
              </a:solidFill>
              <a:prstDash val="solid"/>
              <a:round/>
              <a:headEnd type="none" w="sm" len="sm"/>
              <a:tailEnd type="none" w="sm" len="sm"/>
            </a:ln>
          </p:spPr>
        </p:cxnSp>
        <p:cxnSp>
          <p:nvCxnSpPr>
            <p:cNvPr id="125" name="Google Shape;125;p3"/>
            <p:cNvCxnSpPr/>
            <p:nvPr/>
          </p:nvCxnSpPr>
          <p:spPr>
            <a:xfrm>
              <a:off x="0" y="3559484"/>
              <a:ext cx="8229600" cy="0"/>
            </a:xfrm>
            <a:prstGeom prst="straightConnector1">
              <a:avLst/>
            </a:prstGeom>
            <a:solidFill>
              <a:schemeClr val="accent1"/>
            </a:solidFill>
            <a:ln w="25400" cap="flat" cmpd="sng">
              <a:solidFill>
                <a:schemeClr val="accent1"/>
              </a:solidFill>
              <a:prstDash val="solid"/>
              <a:round/>
              <a:headEnd type="none" w="sm" len="sm"/>
              <a:tailEnd type="none" w="sm" len="sm"/>
            </a:ln>
          </p:spPr>
        </p:cxnSp>
        <p:sp>
          <p:nvSpPr>
            <p:cNvPr id="126" name="Google Shape;126;p3"/>
            <p:cNvSpPr/>
            <p:nvPr/>
          </p:nvSpPr>
          <p:spPr>
            <a:xfrm>
              <a:off x="0" y="3559484"/>
              <a:ext cx="1645920" cy="88973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txBox="1"/>
            <p:nvPr/>
          </p:nvSpPr>
          <p:spPr>
            <a:xfrm>
              <a:off x="0" y="3559484"/>
              <a:ext cx="1645920" cy="889735"/>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Advocacy</a:t>
              </a:r>
              <a:endParaRPr/>
            </a:p>
          </p:txBody>
        </p:sp>
        <p:sp>
          <p:nvSpPr>
            <p:cNvPr id="128" name="Google Shape;128;p3"/>
            <p:cNvSpPr/>
            <p:nvPr/>
          </p:nvSpPr>
          <p:spPr>
            <a:xfrm>
              <a:off x="1769364" y="3599887"/>
              <a:ext cx="6460236" cy="8080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1769364" y="3599887"/>
              <a:ext cx="6460236" cy="80806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i="0" u="none" strike="noStrike" cap="none" dirty="0">
                  <a:solidFill>
                    <a:schemeClr val="dk1"/>
                  </a:solidFill>
                  <a:latin typeface="Calibri"/>
                  <a:ea typeface="Calibri"/>
                  <a:cs typeface="Calibri"/>
                  <a:sym typeface="Calibri"/>
                </a:rPr>
                <a:t>We advocate for the rights of those living with mental illness and their families on the local, state and national levels, striving to raise awareness of mental health issues and improve access to quality care.</a:t>
              </a:r>
              <a:endParaRPr dirty="0"/>
            </a:p>
          </p:txBody>
        </p:sp>
        <p:cxnSp>
          <p:nvCxnSpPr>
            <p:cNvPr id="130" name="Google Shape;130;p3"/>
            <p:cNvCxnSpPr/>
            <p:nvPr/>
          </p:nvCxnSpPr>
          <p:spPr>
            <a:xfrm>
              <a:off x="1645920" y="4407947"/>
              <a:ext cx="6583680" cy="0"/>
            </a:xfrm>
            <a:prstGeom prst="straightConnector1">
              <a:avLst/>
            </a:prstGeom>
            <a:solidFill>
              <a:schemeClr val="accent1"/>
            </a:solidFill>
            <a:ln w="25400" cap="flat" cmpd="sng">
              <a:solidFill>
                <a:srgbClr val="C0CCE1"/>
              </a:solidFill>
              <a:prstDash val="solid"/>
              <a:round/>
              <a:headEnd type="none" w="sm" len="sm"/>
              <a:tailEnd type="none" w="sm" len="sm"/>
            </a:ln>
          </p:spPr>
        </p:cxnSp>
      </p:grpSp>
      <p:pic>
        <p:nvPicPr>
          <p:cNvPr id="131" name="Google Shape;131;p3"/>
          <p:cNvPicPr preferRelativeResize="0"/>
          <p:nvPr/>
        </p:nvPicPr>
        <p:blipFill rotWithShape="1">
          <a:blip r:embed="rId3">
            <a:alphaModFix/>
          </a:blip>
          <a:srcRect/>
          <a:stretch/>
        </p:blipFill>
        <p:spPr>
          <a:xfrm>
            <a:off x="457200" y="304800"/>
            <a:ext cx="8305800" cy="1143000"/>
          </a:xfrm>
          <a:prstGeom prst="rect">
            <a:avLst/>
          </a:prstGeom>
          <a:noFill/>
          <a:ln>
            <a:noFill/>
          </a:ln>
        </p:spPr>
      </p:pic>
      <p:sp>
        <p:nvSpPr>
          <p:cNvPr id="132" name="Google Shape;132;p3"/>
          <p:cNvSpPr txBox="1"/>
          <p:nvPr/>
        </p:nvSpPr>
        <p:spPr>
          <a:xfrm>
            <a:off x="495300" y="1828800"/>
            <a:ext cx="81534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0047FF"/>
                </a:solidFill>
                <a:latin typeface="Calibri"/>
                <a:ea typeface="Calibri"/>
                <a:cs typeface="Calibri"/>
                <a:sym typeface="Calibri"/>
              </a:rPr>
              <a:t>Mission Statement</a:t>
            </a:r>
            <a:endParaRPr/>
          </a:p>
          <a:p>
            <a:pPr marL="0" marR="0" lvl="0" indent="0" algn="l" rtl="0">
              <a:spcBef>
                <a:spcPts val="0"/>
              </a:spcBef>
              <a:spcAft>
                <a:spcPts val="0"/>
              </a:spcAft>
              <a:buNone/>
            </a:pPr>
            <a:endParaRPr sz="1800">
              <a:solidFill>
                <a:srgbClr val="0047FF"/>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04800"/>
            <a:ext cx="8839200" cy="6324600"/>
          </a:xfrm>
        </p:spPr>
        <p:txBody>
          <a:bodyPr>
            <a:normAutofit fontScale="55000" lnSpcReduction="20000"/>
          </a:bodyPr>
          <a:lstStyle/>
          <a:p>
            <a:pPr marL="0" indent="0" algn="ctr">
              <a:buNone/>
            </a:pPr>
            <a:r>
              <a:rPr lang="en-US" sz="6500" b="1" dirty="0">
                <a:solidFill>
                  <a:schemeClr val="bg2">
                    <a:lumMod val="20000"/>
                    <a:lumOff val="80000"/>
                  </a:schemeClr>
                </a:solidFill>
              </a:rPr>
              <a:t>Body Scan Meditation</a:t>
            </a:r>
          </a:p>
          <a:p>
            <a:pPr marL="365760" lvl="1" indent="0" algn="ctr">
              <a:buNone/>
            </a:pPr>
            <a:endParaRPr lang="en-US" sz="2200" dirty="0"/>
          </a:p>
          <a:p>
            <a:pPr marL="365760" lvl="1" indent="0" algn="ctr">
              <a:buNone/>
            </a:pPr>
            <a:r>
              <a:rPr lang="en-US" sz="3600" dirty="0">
                <a:solidFill>
                  <a:schemeClr val="accent1">
                    <a:lumMod val="20000"/>
                    <a:lumOff val="80000"/>
                  </a:schemeClr>
                </a:solidFill>
              </a:rPr>
              <a:t>Connects mind with body. Increases ability to track body sensations. Grounds attention in the present moment. Increases insight into changing nature of sensation. Trains mind to tolerate sensation with greater equanimity.</a:t>
            </a:r>
          </a:p>
          <a:p>
            <a:pPr marL="365760" lvl="1" indent="0" algn="ctr">
              <a:buNone/>
            </a:pPr>
            <a:endParaRPr lang="en-US" sz="2200" dirty="0">
              <a:solidFill>
                <a:schemeClr val="tx1">
                  <a:lumMod val="85000"/>
                </a:schemeClr>
              </a:solidFill>
            </a:endParaRPr>
          </a:p>
          <a:p>
            <a:pPr lvl="2"/>
            <a:r>
              <a:rPr lang="en-US" sz="3300" dirty="0">
                <a:solidFill>
                  <a:schemeClr val="tx1">
                    <a:lumMod val="85000"/>
                  </a:schemeClr>
                </a:solidFill>
              </a:rPr>
              <a:t>Bring curious, friendly attention to the sensations in your feet. Feel vs think.</a:t>
            </a:r>
          </a:p>
          <a:p>
            <a:pPr lvl="2"/>
            <a:endParaRPr lang="en-US" sz="1300" dirty="0">
              <a:solidFill>
                <a:schemeClr val="tx1">
                  <a:lumMod val="85000"/>
                </a:schemeClr>
              </a:solidFill>
            </a:endParaRPr>
          </a:p>
          <a:p>
            <a:pPr lvl="2"/>
            <a:r>
              <a:rPr lang="en-US" sz="3300" dirty="0">
                <a:solidFill>
                  <a:schemeClr val="tx1">
                    <a:lumMod val="85000"/>
                  </a:schemeClr>
                </a:solidFill>
              </a:rPr>
              <a:t>Gradually move your way up the body…feeling the ankles, lower legs, knees, upper legs.</a:t>
            </a:r>
          </a:p>
          <a:p>
            <a:pPr lvl="2"/>
            <a:endParaRPr lang="en-US" sz="1300" dirty="0">
              <a:solidFill>
                <a:schemeClr val="tx1">
                  <a:lumMod val="85000"/>
                </a:schemeClr>
              </a:solidFill>
            </a:endParaRPr>
          </a:p>
          <a:p>
            <a:pPr lvl="2"/>
            <a:r>
              <a:rPr lang="en-US" sz="3300" dirty="0">
                <a:solidFill>
                  <a:schemeClr val="tx1">
                    <a:lumMod val="85000"/>
                  </a:schemeClr>
                </a:solidFill>
              </a:rPr>
              <a:t>Feel sensations in the buttocks, the lower back, middle back, and upper back.</a:t>
            </a:r>
          </a:p>
          <a:p>
            <a:pPr lvl="2"/>
            <a:endParaRPr lang="en-US" sz="1300" dirty="0">
              <a:solidFill>
                <a:schemeClr val="tx1">
                  <a:lumMod val="85000"/>
                </a:schemeClr>
              </a:solidFill>
            </a:endParaRPr>
          </a:p>
          <a:p>
            <a:pPr lvl="2"/>
            <a:r>
              <a:rPr lang="en-US" sz="3300" dirty="0">
                <a:solidFill>
                  <a:schemeClr val="tx1">
                    <a:lumMod val="85000"/>
                  </a:schemeClr>
                </a:solidFill>
              </a:rPr>
              <a:t>Notice sensations in the pelvis, abdomen, and chest.</a:t>
            </a:r>
          </a:p>
          <a:p>
            <a:pPr lvl="2"/>
            <a:endParaRPr lang="en-US" sz="1300" dirty="0">
              <a:solidFill>
                <a:schemeClr val="tx1">
                  <a:lumMod val="85000"/>
                </a:schemeClr>
              </a:solidFill>
            </a:endParaRPr>
          </a:p>
          <a:p>
            <a:pPr lvl="2"/>
            <a:r>
              <a:rPr lang="en-US" sz="3300" dirty="0">
                <a:solidFill>
                  <a:schemeClr val="tx1">
                    <a:lumMod val="85000"/>
                  </a:schemeClr>
                </a:solidFill>
              </a:rPr>
              <a:t>Sense the fingers, hands, wrists, forearms, elbows, and upper arms.</a:t>
            </a:r>
          </a:p>
          <a:p>
            <a:pPr lvl="2"/>
            <a:endParaRPr lang="en-US" sz="1300" dirty="0">
              <a:solidFill>
                <a:schemeClr val="tx1">
                  <a:lumMod val="85000"/>
                </a:schemeClr>
              </a:solidFill>
            </a:endParaRPr>
          </a:p>
          <a:p>
            <a:pPr lvl="2"/>
            <a:r>
              <a:rPr lang="en-US" sz="3300" dirty="0">
                <a:solidFill>
                  <a:schemeClr val="tx1">
                    <a:lumMod val="85000"/>
                  </a:schemeClr>
                </a:solidFill>
              </a:rPr>
              <a:t>Feel sensations in the shoulders. Notice any tension without judging it or trying to change it.</a:t>
            </a:r>
          </a:p>
          <a:p>
            <a:pPr lvl="2"/>
            <a:endParaRPr lang="en-US" sz="1300" dirty="0">
              <a:solidFill>
                <a:schemeClr val="tx1">
                  <a:lumMod val="85000"/>
                </a:schemeClr>
              </a:solidFill>
            </a:endParaRPr>
          </a:p>
          <a:p>
            <a:pPr lvl="2"/>
            <a:r>
              <a:rPr lang="en-US" sz="3300" dirty="0">
                <a:solidFill>
                  <a:schemeClr val="tx1">
                    <a:lumMod val="85000"/>
                  </a:schemeClr>
                </a:solidFill>
              </a:rPr>
              <a:t>Notice sensations in the neck, throat, jaw, and mouth.</a:t>
            </a:r>
          </a:p>
          <a:p>
            <a:pPr lvl="2"/>
            <a:endParaRPr lang="en-US" sz="1300" dirty="0">
              <a:solidFill>
                <a:schemeClr val="tx1">
                  <a:lumMod val="85000"/>
                </a:schemeClr>
              </a:solidFill>
            </a:endParaRPr>
          </a:p>
          <a:p>
            <a:pPr lvl="2"/>
            <a:r>
              <a:rPr lang="en-US" sz="3300" dirty="0">
                <a:solidFill>
                  <a:schemeClr val="tx1">
                    <a:lumMod val="85000"/>
                  </a:schemeClr>
                </a:solidFill>
              </a:rPr>
              <a:t>Sense the nose, eyes, forehead, ears, and head.</a:t>
            </a:r>
          </a:p>
          <a:p>
            <a:pPr lvl="2"/>
            <a:endParaRPr lang="en-US" sz="1500" dirty="0">
              <a:solidFill>
                <a:schemeClr val="tx1">
                  <a:lumMod val="85000"/>
                </a:schemeClr>
              </a:solidFill>
            </a:endParaRPr>
          </a:p>
          <a:p>
            <a:pPr lvl="2"/>
            <a:r>
              <a:rPr lang="en-US" sz="3300" dirty="0">
                <a:solidFill>
                  <a:schemeClr val="tx1">
                    <a:lumMod val="85000"/>
                  </a:schemeClr>
                </a:solidFill>
              </a:rPr>
              <a:t>Feel sensations in the whole body at once. The whole body as one universe of sensation.</a:t>
            </a:r>
          </a:p>
          <a:p>
            <a:pPr marL="0" indent="0" algn="ctr">
              <a:buNone/>
            </a:pPr>
            <a:r>
              <a:rPr lang="en-US" sz="4400" dirty="0"/>
              <a:t>	</a:t>
            </a:r>
          </a:p>
        </p:txBody>
      </p:sp>
    </p:spTree>
    <p:extLst>
      <p:ext uri="{BB962C8B-B14F-4D97-AF65-F5344CB8AC3E}">
        <p14:creationId xmlns:p14="http://schemas.microsoft.com/office/powerpoint/2010/main" val="66285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0525" y="1600200"/>
            <a:ext cx="8229600" cy="4572000"/>
          </a:xfrm>
        </p:spPr>
        <p:txBody>
          <a:bodyPr>
            <a:normAutofit fontScale="92500" lnSpcReduction="20000"/>
          </a:bodyPr>
          <a:lstStyle/>
          <a:p>
            <a:r>
              <a:rPr lang="en-US" sz="2400" dirty="0">
                <a:solidFill>
                  <a:schemeClr val="accent1">
                    <a:lumMod val="20000"/>
                    <a:lumOff val="80000"/>
                  </a:schemeClr>
                </a:solidFill>
              </a:rPr>
              <a:t>Create ‘Mindful Pauses’ throughout your day.</a:t>
            </a:r>
          </a:p>
          <a:p>
            <a:pPr lvl="1"/>
            <a:r>
              <a:rPr lang="en-US" dirty="0">
                <a:solidFill>
                  <a:schemeClr val="tx1">
                    <a:lumMod val="85000"/>
                  </a:schemeClr>
                </a:solidFill>
              </a:rPr>
              <a:t>Take 1-5 minutes to practice slowing down, feeling the body, breathing more fully, letting go of thoughts, and returning to the present moment with gratitude and acceptance.</a:t>
            </a:r>
          </a:p>
          <a:p>
            <a:endParaRPr lang="en-US" sz="1200" dirty="0">
              <a:solidFill>
                <a:schemeClr val="accent1">
                  <a:lumMod val="20000"/>
                  <a:lumOff val="80000"/>
                </a:schemeClr>
              </a:solidFill>
            </a:endParaRPr>
          </a:p>
          <a:p>
            <a:r>
              <a:rPr lang="en-US" sz="2400" dirty="0">
                <a:solidFill>
                  <a:schemeClr val="accent1">
                    <a:lumMod val="20000"/>
                    <a:lumOff val="80000"/>
                  </a:schemeClr>
                </a:solidFill>
              </a:rPr>
              <a:t>Set aside 5-30 minutes a day for meditation, yoga, art, or another mindful activity you enjoy.</a:t>
            </a:r>
          </a:p>
          <a:p>
            <a:pPr marL="0" indent="0">
              <a:buNone/>
            </a:pPr>
            <a:endParaRPr lang="en-US" sz="1200" dirty="0">
              <a:solidFill>
                <a:schemeClr val="accent1">
                  <a:lumMod val="20000"/>
                  <a:lumOff val="80000"/>
                </a:schemeClr>
              </a:solidFill>
            </a:endParaRPr>
          </a:p>
          <a:p>
            <a:r>
              <a:rPr lang="en-US" sz="2400" dirty="0">
                <a:solidFill>
                  <a:schemeClr val="accent1">
                    <a:lumMod val="20000"/>
                    <a:lumOff val="80000"/>
                  </a:schemeClr>
                </a:solidFill>
              </a:rPr>
              <a:t>Surround yourself with support. Get books, audio, phone apps to learn more and keep you motivated in </a:t>
            </a:r>
          </a:p>
          <a:p>
            <a:pPr marL="0" indent="0">
              <a:buNone/>
            </a:pPr>
            <a:r>
              <a:rPr lang="en-US" sz="2400" dirty="0">
                <a:solidFill>
                  <a:schemeClr val="accent1">
                    <a:lumMod val="20000"/>
                    <a:lumOff val="80000"/>
                  </a:schemeClr>
                </a:solidFill>
              </a:rPr>
              <a:t>    the practice.</a:t>
            </a:r>
          </a:p>
          <a:p>
            <a:endParaRPr lang="en-US" sz="1200" dirty="0">
              <a:solidFill>
                <a:schemeClr val="accent1">
                  <a:lumMod val="20000"/>
                  <a:lumOff val="80000"/>
                </a:schemeClr>
              </a:solidFill>
            </a:endParaRPr>
          </a:p>
          <a:p>
            <a:r>
              <a:rPr lang="en-US" sz="2400" dirty="0">
                <a:solidFill>
                  <a:schemeClr val="accent1">
                    <a:lumMod val="20000"/>
                    <a:lumOff val="80000"/>
                  </a:schemeClr>
                </a:solidFill>
              </a:rPr>
              <a:t>Take a mind-body class</a:t>
            </a:r>
          </a:p>
          <a:p>
            <a:endParaRPr lang="en-US" sz="1200" dirty="0">
              <a:solidFill>
                <a:schemeClr val="accent1">
                  <a:lumMod val="20000"/>
                  <a:lumOff val="80000"/>
                </a:schemeClr>
              </a:solidFill>
            </a:endParaRPr>
          </a:p>
          <a:p>
            <a:r>
              <a:rPr lang="en-US" sz="2400" dirty="0">
                <a:solidFill>
                  <a:schemeClr val="accent1">
                    <a:lumMod val="20000"/>
                    <a:lumOff val="80000"/>
                  </a:schemeClr>
                </a:solidFill>
              </a:rPr>
              <a:t>Do a meditation retreat</a:t>
            </a:r>
          </a:p>
          <a:p>
            <a:endParaRPr lang="en-US" dirty="0"/>
          </a:p>
        </p:txBody>
      </p:sp>
      <p:sp>
        <p:nvSpPr>
          <p:cNvPr id="3" name="Title 2"/>
          <p:cNvSpPr>
            <a:spLocks noGrp="1"/>
          </p:cNvSpPr>
          <p:nvPr>
            <p:ph type="title"/>
          </p:nvPr>
        </p:nvSpPr>
        <p:spPr/>
        <p:txBody>
          <a:bodyPr>
            <a:normAutofit/>
          </a:bodyPr>
          <a:lstStyle/>
          <a:p>
            <a:pPr algn="ctr"/>
            <a:r>
              <a:rPr lang="en-US" sz="4400" b="1" dirty="0">
                <a:solidFill>
                  <a:schemeClr val="bg2">
                    <a:lumMod val="20000"/>
                    <a:lumOff val="80000"/>
                  </a:schemeClr>
                </a:solidFill>
              </a:rPr>
              <a:t>Regular Practice</a:t>
            </a:r>
          </a:p>
        </p:txBody>
      </p:sp>
      <p:pic>
        <p:nvPicPr>
          <p:cNvPr id="1026" name="Picture 2" descr="C:\Users\Alexandra.Arbogast\Pictures\hibisc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48263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531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E9C50-D728-4F59-9329-DE88D4EDC0F3}"/>
              </a:ext>
            </a:extLst>
          </p:cNvPr>
          <p:cNvPicPr>
            <a:picLocks noChangeAspect="1"/>
          </p:cNvPicPr>
          <p:nvPr/>
        </p:nvPicPr>
        <p:blipFill rotWithShape="1">
          <a:blip r:embed="rId3">
            <a:extLst>
              <a:ext uri="{28A0092B-C50C-407E-A947-70E740481C1C}">
                <a14:useLocalDpi xmlns:a14="http://schemas.microsoft.com/office/drawing/2010/main" val="0"/>
              </a:ext>
            </a:extLst>
          </a:blip>
          <a:srcRect l="7591" t="2437" r="8876" b="6639"/>
          <a:stretch/>
        </p:blipFill>
        <p:spPr>
          <a:xfrm>
            <a:off x="381000" y="914400"/>
            <a:ext cx="8305800" cy="5029200"/>
          </a:xfrm>
          <a:prstGeom prst="rect">
            <a:avLst/>
          </a:prstGeom>
          <a:ln w="228600" cap="sq" cmpd="thickThin">
            <a:solidFill>
              <a:srgbClr val="00B050"/>
            </a:solidFill>
            <a:prstDash val="solid"/>
            <a:miter lim="800000"/>
          </a:ln>
          <a:effectLst>
            <a:innerShdw blurRad="76200">
              <a:srgbClr val="000000"/>
            </a:innerShdw>
          </a:effectLst>
        </p:spPr>
      </p:pic>
    </p:spTree>
    <p:extLst>
      <p:ext uri="{BB962C8B-B14F-4D97-AF65-F5344CB8AC3E}">
        <p14:creationId xmlns:p14="http://schemas.microsoft.com/office/powerpoint/2010/main" val="693702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s</a:t>
            </a:r>
            <a:endParaRPr/>
          </a:p>
        </p:txBody>
      </p:sp>
      <p:sp>
        <p:nvSpPr>
          <p:cNvPr id="280" name="Google Shape;280;p20"/>
          <p:cNvSpPr txBox="1">
            <a:spLocks noGrp="1"/>
          </p:cNvSpPr>
          <p:nvPr>
            <p:ph type="body" idx="1"/>
          </p:nvPr>
        </p:nvSpPr>
        <p:spPr>
          <a:xfrm>
            <a:off x="457200" y="2019300"/>
            <a:ext cx="8229600" cy="4457700"/>
          </a:xfrm>
          <a:prstGeom prst="rect">
            <a:avLst/>
          </a:prstGeom>
          <a:noFill/>
          <a:ln>
            <a:noFill/>
          </a:ln>
        </p:spPr>
        <p:txBody>
          <a:bodyPr spcFirstLastPara="1" wrap="square" lIns="91425" tIns="45700" rIns="91425" bIns="45700" anchor="t" anchorCtr="0">
            <a:normAutofit lnSpcReduction="10000"/>
          </a:bodyPr>
          <a:lstStyle/>
          <a:p>
            <a:pPr marL="342900" lvl="0" indent="-342900" algn="ctr" rtl="0">
              <a:lnSpc>
                <a:spcPct val="90000"/>
              </a:lnSpc>
              <a:spcBef>
                <a:spcPts val="0"/>
              </a:spcBef>
              <a:spcAft>
                <a:spcPts val="0"/>
              </a:spcAft>
              <a:buClr>
                <a:srgbClr val="0047FF"/>
              </a:buClr>
              <a:buSzPts val="4995"/>
              <a:buNone/>
            </a:pPr>
            <a:r>
              <a:rPr lang="en-US" sz="4995" b="1" dirty="0">
                <a:solidFill>
                  <a:srgbClr val="0047FF"/>
                </a:solidFill>
              </a:rPr>
              <a:t> QUESTIONS </a:t>
            </a:r>
            <a:endParaRPr dirty="0"/>
          </a:p>
          <a:p>
            <a:pPr marL="342900" lvl="0" indent="-342900" algn="ctr" rtl="0">
              <a:lnSpc>
                <a:spcPct val="90000"/>
              </a:lnSpc>
              <a:spcBef>
                <a:spcPts val="999"/>
              </a:spcBef>
              <a:spcAft>
                <a:spcPts val="0"/>
              </a:spcAft>
              <a:buClr>
                <a:srgbClr val="0047FF"/>
              </a:buClr>
              <a:buSzPts val="4995"/>
              <a:buNone/>
            </a:pPr>
            <a:r>
              <a:rPr lang="en-US" sz="4995" b="1" dirty="0">
                <a:solidFill>
                  <a:srgbClr val="0047FF"/>
                </a:solidFill>
              </a:rPr>
              <a:t>&amp;</a:t>
            </a:r>
            <a:endParaRPr dirty="0"/>
          </a:p>
          <a:p>
            <a:pPr marL="342900" lvl="0" indent="-342900" algn="ctr" rtl="0">
              <a:lnSpc>
                <a:spcPct val="90000"/>
              </a:lnSpc>
              <a:spcBef>
                <a:spcPts val="999"/>
              </a:spcBef>
              <a:spcAft>
                <a:spcPts val="0"/>
              </a:spcAft>
              <a:buClr>
                <a:srgbClr val="0047FF"/>
              </a:buClr>
              <a:buSzPts val="4995"/>
              <a:buNone/>
            </a:pPr>
            <a:r>
              <a:rPr lang="en-US" sz="4995" b="1" dirty="0">
                <a:solidFill>
                  <a:srgbClr val="0047FF"/>
                </a:solidFill>
              </a:rPr>
              <a:t>ANSWERS</a:t>
            </a:r>
            <a:endParaRPr dirty="0"/>
          </a:p>
          <a:p>
            <a:pPr marL="342900" lvl="0" indent="-342900" algn="ctr" rtl="0">
              <a:lnSpc>
                <a:spcPct val="90000"/>
              </a:lnSpc>
              <a:spcBef>
                <a:spcPts val="999"/>
              </a:spcBef>
              <a:spcAft>
                <a:spcPts val="0"/>
              </a:spcAft>
              <a:buClr>
                <a:schemeClr val="dk1"/>
              </a:buClr>
              <a:buSzPts val="4995"/>
              <a:buNone/>
            </a:pPr>
            <a:endParaRPr sz="2000" b="1" dirty="0">
              <a:solidFill>
                <a:srgbClr val="0047FF"/>
              </a:solidFill>
            </a:endParaRPr>
          </a:p>
          <a:p>
            <a:pPr marL="342900" lvl="0" indent="-342900" algn="l" rtl="0">
              <a:lnSpc>
                <a:spcPct val="90000"/>
              </a:lnSpc>
              <a:spcBef>
                <a:spcPts val="518"/>
              </a:spcBef>
              <a:spcAft>
                <a:spcPts val="0"/>
              </a:spcAft>
              <a:buClr>
                <a:srgbClr val="0047FF"/>
              </a:buClr>
              <a:buSzPts val="2590"/>
              <a:buNone/>
            </a:pPr>
            <a:r>
              <a:rPr lang="en-US" sz="2590" b="1" dirty="0" err="1">
                <a:solidFill>
                  <a:srgbClr val="0070C0"/>
                </a:solidFill>
              </a:rPr>
              <a:t>www.NAMISolanoCounty.org</a:t>
            </a:r>
            <a:r>
              <a:rPr lang="en-US" sz="2590" b="1" dirty="0">
                <a:solidFill>
                  <a:srgbClr val="0070C0"/>
                </a:solidFill>
              </a:rPr>
              <a:t>                          707-422-7792 </a:t>
            </a:r>
            <a:endParaRPr b="1" dirty="0">
              <a:solidFill>
                <a:srgbClr val="0070C0"/>
              </a:solidFill>
            </a:endParaRPr>
          </a:p>
          <a:p>
            <a:pPr marL="342900" lvl="0" indent="-342900" algn="ctr" rtl="0">
              <a:lnSpc>
                <a:spcPct val="90000"/>
              </a:lnSpc>
              <a:spcBef>
                <a:spcPts val="518"/>
              </a:spcBef>
              <a:spcAft>
                <a:spcPts val="0"/>
              </a:spcAft>
              <a:buClr>
                <a:srgbClr val="0047FF"/>
              </a:buClr>
              <a:buSzPts val="2590"/>
              <a:buNone/>
            </a:pPr>
            <a:endParaRPr lang="en-US" sz="2590" b="1" dirty="0">
              <a:solidFill>
                <a:srgbClr val="0070C0"/>
              </a:solidFill>
            </a:endParaRPr>
          </a:p>
          <a:p>
            <a:pPr marL="342900" lvl="0" indent="-342900" algn="ctr" rtl="0">
              <a:lnSpc>
                <a:spcPct val="90000"/>
              </a:lnSpc>
              <a:spcBef>
                <a:spcPts val="518"/>
              </a:spcBef>
              <a:spcAft>
                <a:spcPts val="0"/>
              </a:spcAft>
              <a:buClr>
                <a:srgbClr val="0047FF"/>
              </a:buClr>
              <a:buSzPts val="2590"/>
              <a:buNone/>
            </a:pPr>
            <a:r>
              <a:rPr lang="en-US" sz="2590" b="1" u="sng" dirty="0">
                <a:solidFill>
                  <a:srgbClr val="0070C0"/>
                </a:solidFill>
                <a:hlinkClick r:id="rId3">
                  <a:extLst>
                    <a:ext uri="{A12FA001-AC4F-418D-AE19-62706E023703}">
                      <ahyp:hlinkClr xmlns:ahyp="http://schemas.microsoft.com/office/drawing/2018/hyperlinkcolor" val="tx"/>
                    </a:ext>
                  </a:extLst>
                </a:hlinkClick>
              </a:rPr>
              <a:t>info@NAMISolanoCounty.org</a:t>
            </a:r>
            <a:endParaRPr lang="en-US" sz="2590" b="1" u="sng" dirty="0">
              <a:solidFill>
                <a:srgbClr val="0070C0"/>
              </a:solidFill>
            </a:endParaRPr>
          </a:p>
          <a:p>
            <a:pPr marL="342900" lvl="0" indent="-342900" algn="ctr" rtl="0">
              <a:lnSpc>
                <a:spcPct val="90000"/>
              </a:lnSpc>
              <a:spcBef>
                <a:spcPts val="518"/>
              </a:spcBef>
              <a:spcAft>
                <a:spcPts val="0"/>
              </a:spcAft>
              <a:buClr>
                <a:srgbClr val="0047FF"/>
              </a:buClr>
              <a:buSzPts val="2590"/>
              <a:buNone/>
            </a:pPr>
            <a:endParaRPr lang="en-US" sz="2590" b="1" u="sng" dirty="0">
              <a:solidFill>
                <a:srgbClr val="0070C0"/>
              </a:solidFill>
            </a:endParaRPr>
          </a:p>
          <a:p>
            <a:pPr marL="342900" lvl="0" indent="-342900" algn="ctr" rtl="0">
              <a:lnSpc>
                <a:spcPct val="90000"/>
              </a:lnSpc>
              <a:spcBef>
                <a:spcPts val="518"/>
              </a:spcBef>
              <a:spcAft>
                <a:spcPts val="0"/>
              </a:spcAft>
              <a:buClr>
                <a:srgbClr val="0047FF"/>
              </a:buClr>
              <a:buSzPts val="2590"/>
              <a:buNone/>
            </a:pPr>
            <a:r>
              <a:rPr lang="en-US" sz="2590" b="1" dirty="0">
                <a:solidFill>
                  <a:srgbClr val="0070C0"/>
                </a:solidFill>
              </a:rPr>
              <a:t>namilisauren@gmail.com</a:t>
            </a:r>
            <a:endParaRPr b="1" dirty="0">
              <a:solidFill>
                <a:srgbClr val="0070C0"/>
              </a:solidFill>
            </a:endParaRPr>
          </a:p>
        </p:txBody>
      </p:sp>
      <p:pic>
        <p:nvPicPr>
          <p:cNvPr id="281" name="Google Shape;281;p20"/>
          <p:cNvPicPr preferRelativeResize="0"/>
          <p:nvPr/>
        </p:nvPicPr>
        <p:blipFill rotWithShape="1">
          <a:blip r:embed="rId4">
            <a:alphaModFix/>
          </a:blip>
          <a:srcRect/>
          <a:stretch/>
        </p:blipFill>
        <p:spPr>
          <a:xfrm>
            <a:off x="457200" y="304800"/>
            <a:ext cx="8305800" cy="1143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304800" y="1600200"/>
            <a:ext cx="8534400" cy="5105400"/>
          </a:xfrm>
          <a:prstGeom prst="rect">
            <a:avLst/>
          </a:prstGeom>
          <a:noFill/>
          <a:ln>
            <a:noFill/>
          </a:ln>
        </p:spPr>
        <p:txBody>
          <a:bodyPr spcFirstLastPara="1" wrap="square" lIns="91425" tIns="45700" rIns="91425" bIns="45700" anchor="t" anchorCtr="0">
            <a:normAutofit/>
          </a:bodyPr>
          <a:lstStyle/>
          <a:p>
            <a:pPr marL="0" marR="0" indent="0" algn="ctr">
              <a:lnSpc>
                <a:spcPct val="107000"/>
              </a:lnSpc>
              <a:spcBef>
                <a:spcPts val="0"/>
              </a:spcBef>
              <a:spcAft>
                <a:spcPts val="800"/>
              </a:spcAft>
              <a:buNone/>
            </a:pPr>
            <a:r>
              <a:rPr lang="en-US" sz="2800" b="1" u="sng" dirty="0">
                <a:effectLst/>
                <a:highlight>
                  <a:srgbClr val="FFFF00"/>
                </a:highlight>
                <a:latin typeface="Times New Roman" panose="02020603050405020304" pitchFamily="18" charset="0"/>
                <a:ea typeface="Calibri" panose="020F0502020204030204" pitchFamily="34" charset="0"/>
              </a:rPr>
              <a:t>WHAT IS MENTAL ILLNESS?</a:t>
            </a:r>
          </a:p>
          <a:p>
            <a:pPr marL="0" marR="0" indent="0">
              <a:lnSpc>
                <a:spcPct val="107000"/>
              </a:lnSpc>
              <a:spcBef>
                <a:spcPts val="0"/>
              </a:spcBef>
              <a:spcAft>
                <a:spcPts val="800"/>
              </a:spcAft>
              <a:buNone/>
            </a:pPr>
            <a:endParaRPr lang="en-US" sz="2000" u="none" strike="noStrike" dirty="0">
              <a:solidFill>
                <a:schemeClr val="tx1"/>
              </a:solidFill>
              <a:effectLst/>
              <a:latin typeface="Times New Roman" panose="02020603050405020304" pitchFamily="18" charset="0"/>
              <a:ea typeface="Calibri" panose="020F0502020204030204" pitchFamily="34" charset="0"/>
            </a:endParaRPr>
          </a:p>
          <a:p>
            <a:pPr marL="0" marR="0" indent="0">
              <a:lnSpc>
                <a:spcPct val="107000"/>
              </a:lnSpc>
              <a:spcBef>
                <a:spcPts val="0"/>
              </a:spcBef>
              <a:spcAft>
                <a:spcPts val="800"/>
              </a:spcAft>
              <a:buNone/>
            </a:pPr>
            <a:r>
              <a:rPr lang="en-US" sz="2000" u="none" strike="noStrike" dirty="0">
                <a:solidFill>
                  <a:schemeClr val="tx1"/>
                </a:solidFill>
                <a:effectLst/>
                <a:latin typeface="Times New Roman" panose="02020603050405020304" pitchFamily="18" charset="0"/>
                <a:ea typeface="Calibri" panose="020F0502020204030204" pitchFamily="34" charset="0"/>
              </a:rPr>
              <a:t>Mental illnesses are medical conditions that disrupt a person’s thinking, feeling, mood, ability to relate to others, and capacity to cope with even ordinary demands of life.  (school, work, </a:t>
            </a:r>
            <a:r>
              <a:rPr lang="en-US" sz="2000" u="none" strike="noStrike" dirty="0" err="1">
                <a:solidFill>
                  <a:schemeClr val="tx1"/>
                </a:solidFill>
                <a:effectLst/>
                <a:latin typeface="Times New Roman" panose="02020603050405020304" pitchFamily="18" charset="0"/>
                <a:ea typeface="Calibri" panose="020F0502020204030204" pitchFamily="34" charset="0"/>
              </a:rPr>
              <a:t>etc</a:t>
            </a:r>
            <a:r>
              <a:rPr lang="en-US" sz="2000" u="none" strike="noStrike" dirty="0">
                <a:solidFill>
                  <a:schemeClr val="tx1"/>
                </a:solidFill>
                <a:effectLst/>
                <a:latin typeface="Times New Roman" panose="02020603050405020304" pitchFamily="18" charset="0"/>
                <a:ea typeface="Calibri" panose="020F0502020204030204" pitchFamily="34" charset="0"/>
              </a:rPr>
              <a:t>,) They are not personal weaknesses, lack of willfulness, a </a:t>
            </a:r>
            <a:r>
              <a:rPr lang="en-US" sz="2000" strike="noStrike" dirty="0">
                <a:solidFill>
                  <a:schemeClr val="tx1"/>
                </a:solidFill>
                <a:effectLst/>
                <a:latin typeface="Times New Roman" panose="02020603050405020304" pitchFamily="18" charset="0"/>
                <a:ea typeface="Calibri" panose="020F0502020204030204" pitchFamily="34" charset="0"/>
              </a:rPr>
              <a:t>personal</a:t>
            </a:r>
            <a:r>
              <a:rPr lang="en-US" sz="2000" dirty="0">
                <a:solidFill>
                  <a:schemeClr val="tx1"/>
                </a:solidFill>
                <a:latin typeface="Times New Roman" panose="02020603050405020304" pitchFamily="18" charset="0"/>
                <a:ea typeface="Calibri" panose="020F0502020204030204" pitchFamily="34" charset="0"/>
              </a:rPr>
              <a:t> characteristic. </a:t>
            </a:r>
          </a:p>
          <a:p>
            <a:pPr marL="0" marR="0" indent="0">
              <a:lnSpc>
                <a:spcPct val="107000"/>
              </a:lnSpc>
              <a:spcBef>
                <a:spcPts val="0"/>
              </a:spcBef>
              <a:spcAft>
                <a:spcPts val="800"/>
              </a:spcAft>
              <a:buNone/>
            </a:pPr>
            <a:r>
              <a:rPr lang="en-US" sz="2000" dirty="0">
                <a:solidFill>
                  <a:schemeClr val="tx1"/>
                </a:solidFill>
                <a:latin typeface="Times New Roman" panose="02020603050405020304" pitchFamily="18" charset="0"/>
                <a:ea typeface="Calibri" panose="020F0502020204030204" pitchFamily="34" charset="0"/>
              </a:rPr>
              <a:t>Serious </a:t>
            </a:r>
            <a:r>
              <a:rPr lang="en-US" sz="2000" dirty="0">
                <a:solidFill>
                  <a:srgbClr val="000000"/>
                </a:solidFill>
                <a:latin typeface="Times New Roman" panose="02020603050405020304" pitchFamily="18" charset="0"/>
                <a:ea typeface="Calibri" panose="020F0502020204030204" pitchFamily="34" charset="0"/>
              </a:rPr>
              <a:t>mental health conditions (SMI) include major depression, schizophrenia, bipolar disorder, obsessive compulsive disorder (OCD), panic disorder, post traumatic stress disorder (PTSD), and borderline personality disorder.</a:t>
            </a:r>
          </a:p>
          <a:p>
            <a:pPr marL="0" marR="0" indent="0">
              <a:lnSpc>
                <a:spcPct val="107000"/>
              </a:lnSpc>
              <a:spcBef>
                <a:spcPts val="0"/>
              </a:spcBef>
              <a:spcAft>
                <a:spcPts val="800"/>
              </a:spcAft>
              <a:buNone/>
            </a:pPr>
            <a:r>
              <a:rPr lang="en-US" sz="2000" dirty="0">
                <a:solidFill>
                  <a:srgbClr val="000000"/>
                </a:solidFill>
                <a:effectLst/>
                <a:latin typeface="Times New Roman" panose="02020603050405020304" pitchFamily="18" charset="0"/>
                <a:ea typeface="Calibri" panose="020F0502020204030204" pitchFamily="34" charset="0"/>
              </a:rPr>
              <a:t>Although there is no “cure” for mental illness, the symptoms can be treated with therapy, medication, education and support.  The good news is that recovery is possible</a:t>
            </a:r>
            <a:endParaRPr lang="en-US" sz="2000" dirty="0">
              <a:effectLst/>
              <a:latin typeface="Times New Roman" panose="02020603050405020304" pitchFamily="18" charset="0"/>
              <a:ea typeface="Calibri" panose="020F0502020204030204" pitchFamily="34" charset="0"/>
            </a:endParaRPr>
          </a:p>
          <a:p>
            <a:pPr marL="0" marR="0" indent="0">
              <a:lnSpc>
                <a:spcPct val="107000"/>
              </a:lnSpc>
              <a:spcBef>
                <a:spcPts val="0"/>
              </a:spcBef>
              <a:spcAft>
                <a:spcPts val="0"/>
              </a:spcAft>
              <a:buNone/>
            </a:pPr>
            <a:endParaRPr lang="en-US" sz="2000" dirty="0">
              <a:effectLst/>
              <a:latin typeface="Times New Roman" panose="02020603050405020304" pitchFamily="18" charset="0"/>
              <a:ea typeface="Calibri" panose="020F0502020204030204" pitchFamily="34" charset="0"/>
            </a:endParaRPr>
          </a:p>
          <a:p>
            <a:pPr marL="0" lvl="0" indent="0" algn="ctr" rtl="0">
              <a:lnSpc>
                <a:spcPct val="80000"/>
              </a:lnSpc>
              <a:spcBef>
                <a:spcPts val="0"/>
              </a:spcBef>
              <a:spcAft>
                <a:spcPts val="0"/>
              </a:spcAft>
              <a:buClr>
                <a:srgbClr val="0047FF"/>
              </a:buClr>
              <a:buSzPts val="5437"/>
              <a:buNone/>
            </a:pPr>
            <a:endParaRPr dirty="0"/>
          </a:p>
        </p:txBody>
      </p:sp>
      <p:pic>
        <p:nvPicPr>
          <p:cNvPr id="140" name="Google Shape;140;p4"/>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304800" y="1600200"/>
            <a:ext cx="8534400" cy="5105400"/>
          </a:xfrm>
          <a:prstGeom prst="rect">
            <a:avLst/>
          </a:prstGeom>
          <a:noFill/>
          <a:ln>
            <a:noFill/>
          </a:ln>
        </p:spPr>
        <p:txBody>
          <a:bodyPr spcFirstLastPara="1" wrap="square" lIns="91425" tIns="45700" rIns="91425" bIns="45700" anchor="t" anchorCtr="0">
            <a:normAutofit lnSpcReduction="10000"/>
          </a:bodyPr>
          <a:lstStyle/>
          <a:p>
            <a:pPr marL="0" marR="0" indent="0" algn="ctr">
              <a:lnSpc>
                <a:spcPct val="107000"/>
              </a:lnSpc>
              <a:spcBef>
                <a:spcPts val="0"/>
              </a:spcBef>
              <a:spcAft>
                <a:spcPts val="800"/>
              </a:spcAft>
              <a:buNone/>
            </a:pPr>
            <a:r>
              <a:rPr lang="en-US" sz="2800" b="1" u="sng" dirty="0">
                <a:effectLst/>
                <a:highlight>
                  <a:srgbClr val="FFFF00"/>
                </a:highlight>
                <a:latin typeface="Times New Roman" panose="02020603050405020304" pitchFamily="18" charset="0"/>
                <a:ea typeface="Calibri" panose="020F0502020204030204" pitchFamily="34" charset="0"/>
              </a:rPr>
              <a:t>WHAT IS MENTAL ILLNESS?</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indent="0" algn="ctr">
              <a:lnSpc>
                <a:spcPct val="107000"/>
              </a:lnSpc>
              <a:spcBef>
                <a:spcPts val="0"/>
              </a:spcBef>
              <a:spcAft>
                <a:spcPts val="800"/>
              </a:spcAf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Why</a:t>
            </a:r>
            <a:r>
              <a:rPr lang="en-US" sz="2400" b="1" dirty="0">
                <a:latin typeface="Calibri" panose="020F0502020204030204" pitchFamily="34" charset="0"/>
                <a:ea typeface="Calibri" panose="020F0502020204030204" pitchFamily="34" charset="0"/>
                <a:cs typeface="Calibri" panose="020F0502020204030204" pitchFamily="34" charset="0"/>
              </a:rPr>
              <a:t> is identifying mental illness so important?</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914400" lvl="2">
              <a:lnSpc>
                <a:spcPct val="107000"/>
              </a:lnSpc>
              <a:spcBef>
                <a:spcPts val="0"/>
              </a:spcBef>
              <a:spcAft>
                <a:spcPts val="800"/>
              </a:spcAft>
            </a:pPr>
            <a:r>
              <a:rPr lang="en-US" sz="2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17% of youth (6 to 17 year </a:t>
            </a:r>
            <a:r>
              <a:rPr lang="en-US" sz="2000" u="none" strike="noStrik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olds</a:t>
            </a:r>
            <a:r>
              <a:rPr lang="en-US" sz="2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experience a mental health disorder but only 50% of youth (6 to 17 year </a:t>
            </a:r>
            <a:r>
              <a:rPr lang="en-US" sz="2000" u="none" strike="noStrik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olds</a:t>
            </a:r>
            <a:r>
              <a:rPr lang="en-US" sz="2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get treatment in a given year.  This means that only 8.5% of 6 to 17 year </a:t>
            </a:r>
            <a:r>
              <a:rPr lang="en-US" sz="2000" u="none" strike="noStrike"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olds</a:t>
            </a:r>
            <a:r>
              <a:rPr lang="en-US" sz="2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who are experiencing a mental health illness receive treatment in a year.</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914400" lvl="2">
              <a:lnSpc>
                <a:spcPct val="107000"/>
              </a:lnSpc>
              <a:spcBef>
                <a:spcPts val="0"/>
              </a:spcBef>
              <a:spcAft>
                <a:spcPts val="800"/>
              </a:spcAft>
            </a:pPr>
            <a:r>
              <a:rPr lang="en-US" sz="2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50% of all mental health conditions start by age 14.  75% start by the mid-20s.  Estimates say 20% of kids have an undiagnosed mental illness</a:t>
            </a:r>
            <a:r>
              <a:rPr lang="en-US" sz="200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p>
          <a:p>
            <a:pPr marL="914400" lvl="2">
              <a:lnSpc>
                <a:spcPct val="107000"/>
              </a:lnSpc>
              <a:spcBef>
                <a:spcPts val="0"/>
              </a:spcBef>
              <a:spcAft>
                <a:spcPts val="800"/>
              </a:spcAft>
            </a:pPr>
            <a:r>
              <a:rPr lang="en-US" sz="2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 of homeless individuals also have a serious mental illness</a:t>
            </a:r>
          </a:p>
          <a:p>
            <a:pPr marL="914400" lvl="2">
              <a:lnSpc>
                <a:spcPct val="107000"/>
              </a:lnSpc>
              <a:spcBef>
                <a:spcPts val="0"/>
              </a:spcBef>
              <a:spcAft>
                <a:spcPts val="800"/>
              </a:spcAft>
            </a:pPr>
            <a:r>
              <a:rPr lang="en-US" sz="200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70% of youth in the juvenile justice system have at least one mental health condition. </a:t>
            </a:r>
          </a:p>
          <a:p>
            <a:pPr marL="571500" lvl="2" indent="0">
              <a:lnSpc>
                <a:spcPct val="107000"/>
              </a:lnSpc>
              <a:spcBef>
                <a:spcPts val="0"/>
              </a:spcBef>
              <a:spcAft>
                <a:spcPts val="800"/>
              </a:spcAft>
              <a:buNone/>
            </a:pPr>
            <a:r>
              <a:rPr lang="en-US" sz="2000" u="none" strike="noStrike" dirty="0">
                <a:solidFill>
                  <a:schemeClr val="tx1"/>
                </a:solidFill>
                <a:latin typeface="Calibri" panose="020F0502020204030204" pitchFamily="34" charset="0"/>
                <a:ea typeface="Calibri" panose="020F0502020204030204" pitchFamily="34" charset="0"/>
                <a:cs typeface="Calibri" panose="020F0502020204030204" pitchFamily="34" charset="0"/>
              </a:rPr>
              <a:t>The earlier the illness is identified and treated, the better the outcomes for the person living with a mental illness and their caregivers.</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endParaRPr lang="en-US" sz="2000" dirty="0">
              <a:effectLst/>
              <a:latin typeface="Times New Roman" panose="02020603050405020304" pitchFamily="18" charset="0"/>
              <a:ea typeface="Calibri" panose="020F0502020204030204" pitchFamily="34" charset="0"/>
            </a:endParaRPr>
          </a:p>
          <a:p>
            <a:pPr marL="0" lvl="0" indent="0" algn="ctr" rtl="0">
              <a:lnSpc>
                <a:spcPct val="80000"/>
              </a:lnSpc>
              <a:spcBef>
                <a:spcPts val="0"/>
              </a:spcBef>
              <a:spcAft>
                <a:spcPts val="0"/>
              </a:spcAft>
              <a:buClr>
                <a:srgbClr val="0047FF"/>
              </a:buClr>
              <a:buSzPts val="5437"/>
              <a:buNone/>
            </a:pPr>
            <a:endParaRPr dirty="0"/>
          </a:p>
        </p:txBody>
      </p:sp>
      <p:pic>
        <p:nvPicPr>
          <p:cNvPr id="140" name="Google Shape;140;p4"/>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extLst>
      <p:ext uri="{BB962C8B-B14F-4D97-AF65-F5344CB8AC3E}">
        <p14:creationId xmlns:p14="http://schemas.microsoft.com/office/powerpoint/2010/main" val="262425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304800" y="1600200"/>
            <a:ext cx="8534400" cy="5105400"/>
          </a:xfrm>
          <a:prstGeom prst="rect">
            <a:avLst/>
          </a:prstGeom>
          <a:noFill/>
          <a:ln>
            <a:noFill/>
          </a:ln>
        </p:spPr>
        <p:txBody>
          <a:bodyPr spcFirstLastPara="1" wrap="square" lIns="91425" tIns="45700" rIns="91425" bIns="45700" anchor="t" anchorCtr="0">
            <a:normAutofit lnSpcReduction="10000"/>
          </a:bodyPr>
          <a:lstStyle/>
          <a:p>
            <a:pPr marL="0" marR="0" indent="0" algn="ctr">
              <a:lnSpc>
                <a:spcPct val="107000"/>
              </a:lnSpc>
              <a:spcBef>
                <a:spcPts val="0"/>
              </a:spcBef>
              <a:spcAft>
                <a:spcPts val="0"/>
              </a:spcAf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What are the WARNING SIGNS you might look for in a friend having a mental health challenge? (1 of 2)</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Excessive worrying or fear</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Feeling excessively sad or low</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cs typeface="Calibri" panose="020F0502020204030204" pitchFamily="34" charset="0"/>
              </a:rPr>
              <a:t>Confused thinking or problems concentrating and learning</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Withdrawing from social activities or feeling down for more than 2 weeks</a:t>
            </a:r>
          </a:p>
          <a:p>
            <a:pPr marL="742950" marR="0" lvl="1" indent="-28575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Self – harm: cutting, burning</a:t>
            </a:r>
          </a:p>
          <a:p>
            <a:pPr marL="742950" marR="0" lvl="1" indent="-285750">
              <a:lnSpc>
                <a:spcPct val="107000"/>
              </a:lnSpc>
              <a:spcBef>
                <a:spcPts val="0"/>
              </a:spcBef>
              <a:spcAft>
                <a:spcPts val="0"/>
              </a:spcAft>
              <a:buFont typeface="Symbol" panose="05050102010706020507" pitchFamily="18" charset="2"/>
              <a:buChar char=""/>
            </a:pPr>
            <a:r>
              <a:rPr lang="en-US"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Threatening to kill him or herself or making plans to do so.  Take this seriously!</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Extreme out-of-control, risk-taking behaviors that might hurt themselves or others.</a:t>
            </a:r>
          </a:p>
          <a:p>
            <a:pPr marL="742950" marR="0" lvl="1" indent="-28575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Sudden overwhelming fear for no reason, including intense worries or fears that get in the way of daily activities, including hanging out with friends.</a:t>
            </a:r>
          </a:p>
          <a:p>
            <a:pPr marL="0" lvl="0" indent="0" algn="ctr" rtl="0">
              <a:lnSpc>
                <a:spcPct val="80000"/>
              </a:lnSpc>
              <a:spcBef>
                <a:spcPts val="0"/>
              </a:spcBef>
              <a:spcAft>
                <a:spcPts val="0"/>
              </a:spcAft>
              <a:buClr>
                <a:srgbClr val="0047FF"/>
              </a:buClr>
              <a:buSzPts val="5437"/>
              <a:buNone/>
            </a:pPr>
            <a:endParaRPr dirty="0"/>
          </a:p>
        </p:txBody>
      </p:sp>
      <p:pic>
        <p:nvPicPr>
          <p:cNvPr id="140" name="Google Shape;140;p4"/>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extLst>
      <p:ext uri="{BB962C8B-B14F-4D97-AF65-F5344CB8AC3E}">
        <p14:creationId xmlns:p14="http://schemas.microsoft.com/office/powerpoint/2010/main" val="265973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304800" y="1600200"/>
            <a:ext cx="8534400" cy="5105400"/>
          </a:xfrm>
          <a:prstGeom prst="rect">
            <a:avLst/>
          </a:prstGeom>
          <a:noFill/>
          <a:ln>
            <a:noFill/>
          </a:ln>
        </p:spPr>
        <p:txBody>
          <a:bodyPr spcFirstLastPara="1" wrap="square" lIns="91425" tIns="45700" rIns="91425" bIns="45700" anchor="t" anchorCtr="0">
            <a:normAutofit fontScale="62500" lnSpcReduction="20000"/>
          </a:bodyPr>
          <a:lstStyle/>
          <a:p>
            <a:pPr marL="0" marR="0" indent="0" algn="ctr">
              <a:lnSpc>
                <a:spcPct val="107000"/>
              </a:lnSpc>
              <a:spcBef>
                <a:spcPts val="0"/>
              </a:spcBef>
              <a:spcAft>
                <a:spcPts val="0"/>
              </a:spcAft>
              <a:buNone/>
            </a:pPr>
            <a:endParaRPr lang="en-US" sz="1400" dirty="0">
              <a:effectLst/>
              <a:latin typeface="Times New Roman" panose="02020603050405020304" pitchFamily="18" charset="0"/>
              <a:ea typeface="Calibri" panose="020F0502020204030204" pitchFamily="34" charset="0"/>
            </a:endParaRPr>
          </a:p>
          <a:p>
            <a:pPr marL="0" marR="0" indent="0">
              <a:lnSpc>
                <a:spcPct val="107000"/>
              </a:lnSpc>
              <a:spcBef>
                <a:spcPts val="0"/>
              </a:spcBef>
              <a:spcAft>
                <a:spcPts val="0"/>
              </a:spcAft>
              <a:buNone/>
            </a:pPr>
            <a:endParaRPr lang="en-US" sz="2000" dirty="0">
              <a:effectLst/>
              <a:latin typeface="Times New Roman" panose="02020603050405020304" pitchFamily="18" charset="0"/>
              <a:ea typeface="Calibri" panose="020F0502020204030204" pitchFamily="34" charset="0"/>
            </a:endParaRPr>
          </a:p>
          <a:p>
            <a:pPr marL="457200" lvl="1" indent="0" algn="ctr">
              <a:lnSpc>
                <a:spcPct val="107000"/>
              </a:lnSpc>
              <a:spcBef>
                <a:spcPts val="0"/>
              </a:spcBef>
              <a:buNone/>
            </a:pPr>
            <a:r>
              <a:rPr lang="en-US" sz="3800" b="1" dirty="0">
                <a:effectLst/>
                <a:latin typeface="Calibri" panose="020F0502020204030204" pitchFamily="34" charset="0"/>
                <a:ea typeface="Calibri" panose="020F0502020204030204" pitchFamily="34" charset="0"/>
                <a:cs typeface="Calibri" panose="020F0502020204030204" pitchFamily="34" charset="0"/>
              </a:rPr>
              <a:t>What are the WARNING SIGNS you might look for in a friend having a mental health challenge? (2 of 2)</a:t>
            </a:r>
            <a:endParaRPr lang="en-US" sz="38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742950" marR="0" lvl="1" indent="-28575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Not eating, throwing up or using laxatives to lose weight</a:t>
            </a:r>
          </a:p>
          <a:p>
            <a:pPr marL="742950" marR="0" lvl="1" indent="-28575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Severe mood swings.  Outbursts that go beyond how other people would often act, it might mean something more serious</a:t>
            </a:r>
          </a:p>
          <a:p>
            <a:pPr marL="742950" marR="0" lvl="1" indent="-28575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Repeated use of drug or alcohol; coming to class hung over, showing up to sporting events intoxicated or wanting to bring drugs or alcohol into daily activities</a:t>
            </a:r>
          </a:p>
          <a:p>
            <a:pPr marL="742950" marR="0" lvl="1" indent="-28575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Drastic changes in behavior, personality or sleeping habits – sleeping much more or much less or get more agitated more frequently.</a:t>
            </a:r>
          </a:p>
          <a:p>
            <a:pPr marL="742950" marR="0" lvl="1" indent="-28575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Extreme difficulty in concentrating or staying still</a:t>
            </a:r>
          </a:p>
          <a:p>
            <a:pPr marL="742950" marR="0" lvl="1" indent="-28575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Calibri" panose="020F0502020204030204" pitchFamily="34" charset="0"/>
              </a:rPr>
              <a:t>Difficulty perceiving reality – delusions or hallucinations in which a person experiences and senses things that don’t exist in objective reality</a:t>
            </a:r>
          </a:p>
          <a:p>
            <a:pPr marL="742950" marR="0" lvl="1" indent="-285750">
              <a:lnSpc>
                <a:spcPct val="107000"/>
              </a:lnSpc>
              <a:spcBef>
                <a:spcPts val="0"/>
              </a:spcBef>
              <a:spcAft>
                <a:spcPts val="800"/>
              </a:spcAft>
              <a:buFont typeface="Symbol" panose="05050102010706020507" pitchFamily="18" charset="2"/>
              <a:buChar char=""/>
            </a:pPr>
            <a:r>
              <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Inability to carry out daily activities or handle daily problems and stress</a:t>
            </a:r>
          </a:p>
          <a:p>
            <a:pPr marL="0" lvl="0" indent="0" algn="ctr" rtl="0">
              <a:lnSpc>
                <a:spcPct val="80000"/>
              </a:lnSpc>
              <a:spcBef>
                <a:spcPts val="0"/>
              </a:spcBef>
              <a:spcAft>
                <a:spcPts val="0"/>
              </a:spcAft>
              <a:buClr>
                <a:srgbClr val="0047FF"/>
              </a:buClr>
              <a:buSzPts val="5437"/>
              <a:buNone/>
            </a:pPr>
            <a:endParaRPr dirty="0"/>
          </a:p>
        </p:txBody>
      </p:sp>
      <p:pic>
        <p:nvPicPr>
          <p:cNvPr id="140" name="Google Shape;140;p4"/>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extLst>
      <p:ext uri="{BB962C8B-B14F-4D97-AF65-F5344CB8AC3E}">
        <p14:creationId xmlns:p14="http://schemas.microsoft.com/office/powerpoint/2010/main" val="96698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sp>
        <p:nvSpPr>
          <p:cNvPr id="139" name="Google Shape;139;p4"/>
          <p:cNvSpPr txBox="1">
            <a:spLocks noGrp="1"/>
          </p:cNvSpPr>
          <p:nvPr>
            <p:ph type="body" idx="1"/>
          </p:nvPr>
        </p:nvSpPr>
        <p:spPr>
          <a:xfrm>
            <a:off x="304800" y="1600200"/>
            <a:ext cx="8534400" cy="5105400"/>
          </a:xfrm>
          <a:prstGeom prst="rect">
            <a:avLst/>
          </a:prstGeom>
          <a:noFill/>
          <a:ln>
            <a:noFill/>
          </a:ln>
        </p:spPr>
        <p:txBody>
          <a:bodyPr spcFirstLastPara="1" wrap="square" lIns="91425" tIns="45700" rIns="91425" bIns="45700" anchor="t" anchorCtr="0">
            <a:normAutofit/>
          </a:bodyPr>
          <a:lstStyle/>
          <a:p>
            <a:pPr marL="0" marR="0" indent="0" algn="ctr">
              <a:lnSpc>
                <a:spcPct val="107000"/>
              </a:lnSpc>
              <a:spcBef>
                <a:spcPts val="0"/>
              </a:spcBef>
              <a:spcAft>
                <a:spcPts val="0"/>
              </a:spcAft>
              <a:buNone/>
            </a:pPr>
            <a:endParaRPr lang="en-US" sz="1400" dirty="0">
              <a:effectLst/>
              <a:latin typeface="Times New Roman" panose="02020603050405020304" pitchFamily="18" charset="0"/>
              <a:ea typeface="Calibri" panose="020F0502020204030204" pitchFamily="34" charset="0"/>
            </a:endParaRPr>
          </a:p>
          <a:p>
            <a:pPr marL="0" marR="0" indent="0">
              <a:lnSpc>
                <a:spcPct val="107000"/>
              </a:lnSpc>
              <a:spcBef>
                <a:spcPts val="0"/>
              </a:spcBef>
              <a:spcAft>
                <a:spcPts val="0"/>
              </a:spcAft>
              <a:buNone/>
            </a:pPr>
            <a:endParaRPr lang="en-US" sz="2000" dirty="0">
              <a:effectLst/>
              <a:latin typeface="Times New Roman" panose="02020603050405020304" pitchFamily="18" charset="0"/>
              <a:ea typeface="Calibri" panose="020F0502020204030204" pitchFamily="34" charset="0"/>
            </a:endParaRPr>
          </a:p>
          <a:p>
            <a:pPr marL="0" marR="0" indent="0" algn="ctr">
              <a:lnSpc>
                <a:spcPct val="107000"/>
              </a:lnSpc>
              <a:spcBef>
                <a:spcPts val="0"/>
              </a:spcBef>
              <a:spcAft>
                <a:spcPts val="800"/>
              </a:spcAft>
              <a:buNone/>
            </a:pPr>
            <a:r>
              <a:rPr lang="en-US" b="1" u="sng"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WHAT IS A MENTAL HEALTH CRISIS?</a:t>
            </a:r>
            <a:endParaRPr lang="en-US" b="1" u="sng"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marR="0" indent="0" algn="ctr">
              <a:lnSpc>
                <a:spcPct val="107000"/>
              </a:lnSpc>
              <a:spcBef>
                <a:spcPts val="0"/>
              </a:spcBef>
              <a:spcAft>
                <a:spcPts val="800"/>
              </a:spcAft>
              <a:buNone/>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just">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Calibri" panose="020F0502020204030204" pitchFamily="34" charset="0"/>
              </a:rPr>
              <a:t>A mental health crisis is any situation in which a person’s behavior puts them at risk of hurting themselves or others and/or prevents them from being able to care for themselves or function effectively in the community. Many things can lead to a mental health crisis.</a:t>
            </a:r>
          </a:p>
          <a:p>
            <a:pPr marL="0" lvl="0" indent="0" algn="ctr" rtl="0">
              <a:lnSpc>
                <a:spcPct val="80000"/>
              </a:lnSpc>
              <a:spcBef>
                <a:spcPts val="0"/>
              </a:spcBef>
              <a:spcAft>
                <a:spcPts val="0"/>
              </a:spcAft>
              <a:buClr>
                <a:srgbClr val="0047FF"/>
              </a:buClr>
              <a:buSzPts val="5437"/>
              <a:buNone/>
            </a:pPr>
            <a:endParaRPr dirty="0"/>
          </a:p>
        </p:txBody>
      </p:sp>
      <p:pic>
        <p:nvPicPr>
          <p:cNvPr id="140" name="Google Shape;140;p4"/>
          <p:cNvPicPr preferRelativeResize="0"/>
          <p:nvPr/>
        </p:nvPicPr>
        <p:blipFill rotWithShape="1">
          <a:blip r:embed="rId3">
            <a:alphaModFix/>
          </a:blip>
          <a:srcRect/>
          <a:stretch/>
        </p:blipFill>
        <p:spPr>
          <a:xfrm>
            <a:off x="457200" y="304800"/>
            <a:ext cx="8305800" cy="1143000"/>
          </a:xfrm>
          <a:prstGeom prst="rect">
            <a:avLst/>
          </a:prstGeom>
          <a:noFill/>
          <a:ln>
            <a:noFill/>
          </a:ln>
        </p:spPr>
      </p:pic>
    </p:spTree>
    <p:extLst>
      <p:ext uri="{BB962C8B-B14F-4D97-AF65-F5344CB8AC3E}">
        <p14:creationId xmlns:p14="http://schemas.microsoft.com/office/powerpoint/2010/main" val="2109179232"/>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4293</Words>
  <Application>Microsoft Office PowerPoint</Application>
  <PresentationFormat>On-screen Show (4:3)</PresentationFormat>
  <Paragraphs>447</Paragraphs>
  <Slides>43</Slides>
  <Notes>43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43</vt:i4>
      </vt:variant>
    </vt:vector>
  </HeadingPairs>
  <TitlesOfParts>
    <vt:vector size="55" baseType="lpstr">
      <vt:lpstr>Abadi</vt:lpstr>
      <vt:lpstr>Arial</vt:lpstr>
      <vt:lpstr>Calibri</vt:lpstr>
      <vt:lpstr>Calibri Light</vt:lpstr>
      <vt:lpstr>Constantia</vt:lpstr>
      <vt:lpstr>Courier New</vt:lpstr>
      <vt:lpstr>Symbol</vt:lpstr>
      <vt:lpstr>Times New Roman</vt:lpstr>
      <vt:lpstr>Wingdings 2</vt:lpstr>
      <vt:lpstr>Office Theme</vt:lpstr>
      <vt:lpstr>Custom Design</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Mindfulness</vt:lpstr>
      <vt:lpstr>What is it?</vt:lpstr>
      <vt:lpstr>PowerPoint Presentation</vt:lpstr>
      <vt:lpstr>PowerPoint Presentation</vt:lpstr>
      <vt:lpstr>PowerPoint Presentation</vt:lpstr>
      <vt:lpstr>PowerPoint Presentation</vt:lpstr>
      <vt:lpstr>PowerPoint Presentation</vt:lpstr>
      <vt:lpstr>Regular Practice</vt:lpstr>
      <vt:lpstr>PowerPoint Presentation</vt:lpstr>
      <vt:lpst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Jeannette</dc:creator>
  <cp:lastModifiedBy>Cerrene Cervantes</cp:lastModifiedBy>
  <cp:revision>107</cp:revision>
  <dcterms:created xsi:type="dcterms:W3CDTF">2013-10-06T20:19:20Z</dcterms:created>
  <dcterms:modified xsi:type="dcterms:W3CDTF">2020-11-05T18:19:55Z</dcterms:modified>
</cp:coreProperties>
</file>